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911F566-4A5A-4D63-93E6-097C4D8C915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3A9DE11-768F-4778-B673-D355FEC795F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E5C38BD8-B551-458D-9E58-E785E1AC393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A1D6F70-A394-498D-B441-25CBB79C8E6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1E04CC9-5911-4A2E-9189-CC3CEB813F1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045895-8704-451F-8B9E-403F8944865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5805AE3-4FB7-4727-9D9F-4AE575F64B5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851A39B-DAA5-488A-BE1B-7631B1E3332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A4C876A-435B-418C-91C8-DEBCAA4DB62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A9C2A4F-3B75-42DF-BBF7-5EA0C17789A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992BAD5-D48E-4A26-8368-30DD5D08529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ko-KR" sz="60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60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AE602A-2F03-4678-B2E4-4568342A33D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chemeClr val="dk1"/>
                </a:solidFill>
                <a:latin typeface="맑은 고딕"/>
              </a:rPr>
              <a:t>두 번째 수준</a:t>
            </a: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chemeClr val="dk1"/>
                </a:solidFill>
                <a:latin typeface="맑은 고딕"/>
              </a:rPr>
              <a:t>세 번째 수준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chemeClr val="dk1"/>
                </a:solidFill>
                <a:latin typeface="맑은 고딕"/>
              </a:rPr>
              <a:t>네 번째 수준</a:t>
            </a:r>
            <a:endParaRPr lang="en-US" sz="2000" b="0" strike="noStrike" spc="-1">
              <a:solidFill>
                <a:schemeClr val="dk1"/>
              </a:solidFill>
              <a:latin typeface="맑은 고딕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chemeClr val="dk1"/>
                </a:solidFill>
                <a:latin typeface="맑은 고딕"/>
              </a:rPr>
              <a:t>다섯 번째 수준</a:t>
            </a:r>
            <a:endParaRPr lang="en-US" sz="20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ko-KR" sz="16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16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58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092A75-4AFF-4835-B230-59F101C1BED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맑은 고딕"/>
              </a:rPr>
              <a:t>2</a:t>
            </a: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번째 개요 수준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맑은 고딕"/>
              </a:rPr>
              <a:t>3</a:t>
            </a: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번째 개요 수준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맑은 고딕"/>
              </a:rPr>
              <a:t>4</a:t>
            </a: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번째 개요 수준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맑은 고딕"/>
              </a:rPr>
              <a:t>5</a:t>
            </a: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번째 개요 수준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맑은 고딕"/>
              </a:rPr>
              <a:t>6</a:t>
            </a: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번째 개요 수준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맑은 고딕"/>
              </a:rPr>
              <a:t>7</a:t>
            </a:r>
            <a:r>
              <a:rPr lang="ko-KR" sz="3200" b="0" strike="noStrike" spc="-1">
                <a:solidFill>
                  <a:schemeClr val="dk1"/>
                </a:solidFill>
                <a:latin typeface="맑은 고딕"/>
              </a:rPr>
              <a:t>번째 개요 수준</a:t>
            </a:r>
            <a:endParaRPr lang="en-US" sz="32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ko-KR" sz="16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16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64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E7E0E51-BCDF-41B2-A982-B4D631DAF6AF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44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chemeClr val="dk1"/>
                </a:solidFill>
                <a:latin typeface="맑은 고딕"/>
              </a:rPr>
              <a:t>두 번째 수준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chemeClr val="dk1"/>
                </a:solidFill>
                <a:latin typeface="맑은 고딕"/>
              </a:rPr>
              <a:t>세 번째 수준</a:t>
            </a:r>
            <a:endParaRPr lang="en-US" sz="2000" b="0" strike="noStrike" spc="-1">
              <a:solidFill>
                <a:schemeClr val="dk1"/>
              </a:solidFill>
              <a:latin typeface="맑은 고딕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네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다섯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703695F-9AD2-47F1-8FA5-1BE8B1D8859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44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chemeClr val="dk1"/>
                </a:solidFill>
                <a:latin typeface="맑은 고딕"/>
              </a:rPr>
              <a:t>두 번째 수준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chemeClr val="dk1"/>
                </a:solidFill>
                <a:latin typeface="맑은 고딕"/>
              </a:rPr>
              <a:t>세 번째 수준</a:t>
            </a:r>
            <a:endParaRPr lang="en-US" sz="2000" b="0" strike="noStrike" spc="-1">
              <a:solidFill>
                <a:schemeClr val="dk1"/>
              </a:solidFill>
              <a:latin typeface="맑은 고딕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네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다섯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D4BB426-804B-439D-8907-8CA838948A5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44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chemeClr val="dk1"/>
                </a:solidFill>
                <a:latin typeface="맑은 고딕"/>
              </a:rPr>
              <a:t>두 번째 수준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chemeClr val="dk1"/>
                </a:solidFill>
                <a:latin typeface="맑은 고딕"/>
              </a:rPr>
              <a:t>세 번째 수준</a:t>
            </a:r>
            <a:endParaRPr lang="en-US" sz="2000" b="0" strike="noStrike" spc="-1">
              <a:solidFill>
                <a:schemeClr val="dk1"/>
              </a:solidFill>
              <a:latin typeface="맑은 고딕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네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다섯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87D7DE8-1ABD-4A3E-99AE-C9EABD22BFA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ko-KR" sz="60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60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ko-KR" sz="24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마스터 텍스트 스타일을 편집하려면 클릭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C2327C0-4BB7-436B-A821-F0CC2A32580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44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chemeClr val="dk1"/>
                </a:solidFill>
                <a:latin typeface="맑은 고딕"/>
              </a:rPr>
              <a:t>두 번째 수준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chemeClr val="dk1"/>
                </a:solidFill>
                <a:latin typeface="맑은 고딕"/>
              </a:rPr>
              <a:t>세 번째 수준</a:t>
            </a:r>
            <a:endParaRPr lang="en-US" sz="2000" b="0" strike="noStrike" spc="-1">
              <a:solidFill>
                <a:schemeClr val="dk1"/>
              </a:solidFill>
              <a:latin typeface="맑은 고딕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네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다섯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chemeClr val="dk1"/>
                </a:solidFill>
                <a:latin typeface="맑은 고딕"/>
              </a:rPr>
              <a:t>두 번째 수준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chemeClr val="dk1"/>
                </a:solidFill>
                <a:latin typeface="맑은 고딕"/>
              </a:rPr>
              <a:t>세 번째 수준</a:t>
            </a:r>
            <a:endParaRPr lang="en-US" sz="2000" b="0" strike="noStrike" spc="-1">
              <a:solidFill>
                <a:schemeClr val="dk1"/>
              </a:solidFill>
              <a:latin typeface="맑은 고딕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네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다섯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17C95DC-E87F-4A21-85E8-9816D44FDEA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44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ko-KR" sz="2400" b="1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chemeClr val="dk1"/>
                </a:solidFill>
                <a:latin typeface="맑은 고딕"/>
              </a:rPr>
              <a:t>두 번째 수준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chemeClr val="dk1"/>
                </a:solidFill>
                <a:latin typeface="맑은 고딕"/>
              </a:rPr>
              <a:t>세 번째 수준</a:t>
            </a:r>
            <a:endParaRPr lang="en-US" sz="2000" b="0" strike="noStrike" spc="-1">
              <a:solidFill>
                <a:schemeClr val="dk1"/>
              </a:solidFill>
              <a:latin typeface="맑은 고딕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네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다섯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ko-KR" sz="2400" b="1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chemeClr val="dk1"/>
                </a:solidFill>
                <a:latin typeface="맑은 고딕"/>
              </a:rPr>
              <a:t>마스터 텍스트 스타일을 편집하려면 클릭</a:t>
            </a:r>
            <a:endParaRPr lang="en-US" sz="2800" b="0" strike="noStrike" spc="-1">
              <a:solidFill>
                <a:schemeClr val="dk1"/>
              </a:solidFill>
              <a:latin typeface="맑은 고딕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chemeClr val="dk1"/>
                </a:solidFill>
                <a:latin typeface="맑은 고딕"/>
              </a:rPr>
              <a:t>두 번째 수준</a:t>
            </a:r>
            <a:endParaRPr lang="en-US" sz="2400" b="0" strike="noStrike" spc="-1">
              <a:solidFill>
                <a:schemeClr val="dk1"/>
              </a:solidFill>
              <a:latin typeface="맑은 고딕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chemeClr val="dk1"/>
                </a:solidFill>
                <a:latin typeface="맑은 고딕"/>
              </a:rPr>
              <a:t>세 번째 수준</a:t>
            </a:r>
            <a:endParaRPr lang="en-US" sz="2000" b="0" strike="noStrike" spc="-1">
              <a:solidFill>
                <a:schemeClr val="dk1"/>
              </a:solidFill>
              <a:latin typeface="맑은 고딕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네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다섯 번째 수준</a:t>
            </a: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87DD77-FF70-49C0-886F-3E8C25EAA87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맑은 고딕"/>
              </a:rPr>
              <a:t>마스터 제목 스타일 편집</a:t>
            </a:r>
            <a:endParaRPr lang="en-US" sz="44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C867E9E-4EAD-4177-92E7-04FBEDD9177F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6BE097-59EB-41B4-AC77-7BD243FD3CC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맑은 고딕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essokuMA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chanO413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inhan99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bannana-key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openxmlformats.org/officeDocument/2006/relationships/image" Target="../media/image1.jpe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8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48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48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ocalhost:8080/uploads/$%7BimageUrl%7D" TargetMode="Externa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2050cnc.go.kr/base/board/read?boardManagementNo=67&amp;boardNo=4176&amp;page=&amp;searchCategory=&amp;searchType=&amp;searchWord=&amp;menuLevel=3&amp;menuNo=19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essokuMA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chanO413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inhan99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bannana-ke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1"/>
          <p:cNvGrpSpPr/>
          <p:nvPr/>
        </p:nvGrpSpPr>
        <p:grpSpPr>
          <a:xfrm>
            <a:off x="0" y="-600120"/>
            <a:ext cx="12191760" cy="7625520"/>
            <a:chOff x="0" y="-600120"/>
            <a:chExt cx="12191760" cy="7625520"/>
          </a:xfrm>
        </p:grpSpPr>
        <p:sp>
          <p:nvSpPr>
            <p:cNvPr id="66" name="직사각형 3"/>
            <p:cNvSpPr/>
            <p:nvPr/>
          </p:nvSpPr>
          <p:spPr>
            <a:xfrm>
              <a:off x="0" y="0"/>
              <a:ext cx="12191760" cy="7025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ts val="4924"/>
                </a:lnSpc>
              </a:pPr>
              <a:endParaRPr lang="en-US" sz="1800" b="0" strike="noStrike" spc="1926">
                <a:solidFill>
                  <a:srgbClr val="000000"/>
                </a:solidFill>
                <a:latin typeface="Garet"/>
                <a:ea typeface="Garet"/>
              </a:endParaRPr>
            </a:p>
          </p:txBody>
        </p:sp>
        <p:grpSp>
          <p:nvGrpSpPr>
            <p:cNvPr id="67" name="Group 3"/>
            <p:cNvGrpSpPr/>
            <p:nvPr/>
          </p:nvGrpSpPr>
          <p:grpSpPr>
            <a:xfrm>
              <a:off x="225720" y="145080"/>
              <a:ext cx="1182600" cy="1150920"/>
              <a:chOff x="225720" y="145080"/>
              <a:chExt cx="1182600" cy="1150920"/>
            </a:xfrm>
          </p:grpSpPr>
          <p:sp>
            <p:nvSpPr>
              <p:cNvPr id="68" name="Freeform 4"/>
              <p:cNvSpPr/>
              <p:nvPr/>
            </p:nvSpPr>
            <p:spPr>
              <a:xfrm>
                <a:off x="225720" y="145080"/>
                <a:ext cx="1182600" cy="1150920"/>
              </a:xfrm>
              <a:custGeom>
                <a:avLst/>
                <a:gdLst>
                  <a:gd name="textAreaLeft" fmla="*/ 0 w 1182600"/>
                  <a:gd name="textAreaRight" fmla="*/ 1182960 w 1182600"/>
                  <a:gd name="textAreaTop" fmla="*/ 0 h 1150920"/>
                  <a:gd name="textAreaBottom" fmla="*/ 1151280 h 1150920"/>
                </a:gdLst>
                <a:ahLst/>
                <a:cxnLst/>
                <a:rect l="textAreaLeft" t="textAreaTop" r="textAreaRight" b="textAreaBottom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9BEA9">
                  <a:alpha val="6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grpSp>
          <p:nvGrpSpPr>
            <p:cNvPr id="69" name="Group 6"/>
            <p:cNvGrpSpPr/>
            <p:nvPr/>
          </p:nvGrpSpPr>
          <p:grpSpPr>
            <a:xfrm>
              <a:off x="363600" y="276120"/>
              <a:ext cx="914040" cy="888840"/>
              <a:chOff x="363600" y="276120"/>
              <a:chExt cx="914040" cy="888840"/>
            </a:xfrm>
          </p:grpSpPr>
          <p:sp>
            <p:nvSpPr>
              <p:cNvPr id="70" name="Freeform 7"/>
              <p:cNvSpPr/>
              <p:nvPr/>
            </p:nvSpPr>
            <p:spPr>
              <a:xfrm>
                <a:off x="363600" y="276120"/>
                <a:ext cx="914040" cy="888840"/>
              </a:xfrm>
              <a:custGeom>
                <a:avLst/>
                <a:gdLst>
                  <a:gd name="textAreaLeft" fmla="*/ 0 w 914040"/>
                  <a:gd name="textAreaRight" fmla="*/ 914400 w 914040"/>
                  <a:gd name="textAreaTop" fmla="*/ 0 h 888840"/>
                  <a:gd name="textAreaBottom" fmla="*/ 889200 h 888840"/>
                </a:gdLst>
                <a:ahLst/>
                <a:cxnLst/>
                <a:rect l="textAreaLeft" t="textAreaTop" r="textAreaRight" b="textAreaBottom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sp>
          <p:nvSpPr>
            <p:cNvPr id="71" name="Freeform 8"/>
            <p:cNvSpPr/>
            <p:nvPr/>
          </p:nvSpPr>
          <p:spPr>
            <a:xfrm>
              <a:off x="527760" y="452160"/>
              <a:ext cx="578520" cy="536400"/>
            </a:xfrm>
            <a:custGeom>
              <a:avLst/>
              <a:gdLst>
                <a:gd name="textAreaLeft" fmla="*/ 0 w 578520"/>
                <a:gd name="textAreaRight" fmla="*/ 578880 w 578520"/>
                <a:gd name="textAreaTop" fmla="*/ 0 h 536400"/>
                <a:gd name="textAreaBottom" fmla="*/ 536760 h 536400"/>
              </a:gdLst>
              <a:ahLst/>
              <a:cxnLst/>
              <a:rect l="textAreaLeft" t="textAreaTop" r="textAreaRight" b="textAreaBottom"/>
              <a:pathLst>
                <a:path w="2072369" h="1974403">
                  <a:moveTo>
                    <a:pt x="0" y="0"/>
                  </a:moveTo>
                  <a:lnTo>
                    <a:pt x="2072370" y="0"/>
                  </a:lnTo>
                  <a:lnTo>
                    <a:pt x="2072370" y="1974403"/>
                  </a:lnTo>
                  <a:lnTo>
                    <a:pt x="0" y="19744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  <p:sp>
          <p:nvSpPr>
            <p:cNvPr id="72" name="TextBox 14"/>
            <p:cNvSpPr/>
            <p:nvPr/>
          </p:nvSpPr>
          <p:spPr>
            <a:xfrm rot="20094600">
              <a:off x="22320" y="-93240"/>
              <a:ext cx="2457000" cy="3031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REDUCE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73" name="TextBox 15"/>
            <p:cNvSpPr/>
            <p:nvPr/>
          </p:nvSpPr>
          <p:spPr>
            <a:xfrm>
              <a:off x="225720" y="1076760"/>
              <a:ext cx="2457000" cy="3031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REUSE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74" name="TextBox 16"/>
            <p:cNvSpPr/>
            <p:nvPr/>
          </p:nvSpPr>
          <p:spPr>
            <a:xfrm>
              <a:off x="968040" y="1076760"/>
              <a:ext cx="1714680" cy="3031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RECYCLE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75" name="그룹 64"/>
          <p:cNvGrpSpPr/>
          <p:nvPr/>
        </p:nvGrpSpPr>
        <p:grpSpPr>
          <a:xfrm>
            <a:off x="351360" y="1873800"/>
            <a:ext cx="1833480" cy="3897720"/>
            <a:chOff x="351360" y="1873800"/>
            <a:chExt cx="1833480" cy="3897720"/>
          </a:xfrm>
        </p:grpSpPr>
        <p:grpSp>
          <p:nvGrpSpPr>
            <p:cNvPr id="76" name="Group 2"/>
            <p:cNvGrpSpPr/>
            <p:nvPr/>
          </p:nvGrpSpPr>
          <p:grpSpPr>
            <a:xfrm>
              <a:off x="512280" y="2051640"/>
              <a:ext cx="1672560" cy="3719880"/>
              <a:chOff x="512280" y="2051640"/>
              <a:chExt cx="1672560" cy="3719880"/>
            </a:xfrm>
          </p:grpSpPr>
          <p:sp>
            <p:nvSpPr>
              <p:cNvPr id="77" name="Freeform 3"/>
              <p:cNvSpPr/>
              <p:nvPr/>
            </p:nvSpPr>
            <p:spPr>
              <a:xfrm>
                <a:off x="512280" y="2051640"/>
                <a:ext cx="1672560" cy="3719880"/>
              </a:xfrm>
              <a:custGeom>
                <a:avLst/>
                <a:gdLst>
                  <a:gd name="textAreaLeft" fmla="*/ 0 w 1672560"/>
                  <a:gd name="textAreaRight" fmla="*/ 1672920 w 1672560"/>
                  <a:gd name="textAreaTop" fmla="*/ 0 h 3719880"/>
                  <a:gd name="textAreaBottom" fmla="*/ 3720240 h 3719880"/>
                </a:gdLst>
                <a:ahLst/>
                <a:cxnLst/>
                <a:rect l="textAreaLeft" t="textAreaTop" r="textAreaRight" b="textAreaBottom"/>
                <a:pathLst>
                  <a:path w="3058160" h="6109970">
                    <a:moveTo>
                      <a:pt x="3058160" y="6109970"/>
                    </a:moveTo>
                    <a:lnTo>
                      <a:pt x="0" y="6109970"/>
                    </a:lnTo>
                    <a:lnTo>
                      <a:pt x="0" y="1527810"/>
                    </a:lnTo>
                    <a:cubicBezTo>
                      <a:pt x="0" y="684530"/>
                      <a:pt x="684530" y="0"/>
                      <a:pt x="1529080" y="0"/>
                    </a:cubicBezTo>
                    <a:cubicBezTo>
                      <a:pt x="2373630" y="0"/>
                      <a:pt x="3058160" y="684530"/>
                      <a:pt x="3058160" y="1529080"/>
                    </a:cubicBezTo>
                    <a:lnTo>
                      <a:pt x="3058160" y="6109970"/>
                    </a:lnTo>
                    <a:close/>
                  </a:path>
                </a:pathLst>
              </a:custGeom>
              <a:blipFill rotWithShape="0">
                <a:blip r:embed="rId4">
                  <a:alphaModFix amt="48000"/>
                </a:blip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  <p:grpSp>
          <p:nvGrpSpPr>
            <p:cNvPr id="78" name="Group 4"/>
            <p:cNvGrpSpPr/>
            <p:nvPr/>
          </p:nvGrpSpPr>
          <p:grpSpPr>
            <a:xfrm>
              <a:off x="351360" y="1873800"/>
              <a:ext cx="1672560" cy="3719880"/>
              <a:chOff x="351360" y="1873800"/>
              <a:chExt cx="1672560" cy="3719880"/>
            </a:xfrm>
          </p:grpSpPr>
          <p:sp>
            <p:nvSpPr>
              <p:cNvPr id="79" name="Freeform 5"/>
              <p:cNvSpPr/>
              <p:nvPr/>
            </p:nvSpPr>
            <p:spPr>
              <a:xfrm>
                <a:off x="351360" y="1873800"/>
                <a:ext cx="1672560" cy="3719880"/>
              </a:xfrm>
              <a:custGeom>
                <a:avLst/>
                <a:gdLst>
                  <a:gd name="textAreaLeft" fmla="*/ 0 w 1672560"/>
                  <a:gd name="textAreaRight" fmla="*/ 1672920 w 1672560"/>
                  <a:gd name="textAreaTop" fmla="*/ 0 h 3719880"/>
                  <a:gd name="textAreaBottom" fmla="*/ 3720240 h 3719880"/>
                </a:gdLst>
                <a:ahLst/>
                <a:cxnLst/>
                <a:rect l="textAreaLeft" t="textAreaTop" r="textAreaRight" b="textAreaBottom"/>
                <a:pathLst>
                  <a:path w="3058160" h="6109970">
                    <a:moveTo>
                      <a:pt x="3058160" y="6109970"/>
                    </a:moveTo>
                    <a:lnTo>
                      <a:pt x="0" y="6109970"/>
                    </a:lnTo>
                    <a:lnTo>
                      <a:pt x="0" y="1527810"/>
                    </a:lnTo>
                    <a:cubicBezTo>
                      <a:pt x="0" y="684530"/>
                      <a:pt x="684530" y="0"/>
                      <a:pt x="1529080" y="0"/>
                    </a:cubicBezTo>
                    <a:cubicBezTo>
                      <a:pt x="2373630" y="0"/>
                      <a:pt x="3058160" y="684530"/>
                      <a:pt x="3058160" y="1529080"/>
                    </a:cubicBezTo>
                    <a:lnTo>
                      <a:pt x="3058160" y="6109970"/>
                    </a:lnTo>
                    <a:close/>
                  </a:path>
                </a:pathLst>
              </a:cu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</p:grpSp>
      <p:grpSp>
        <p:nvGrpSpPr>
          <p:cNvPr id="80" name="그룹 69"/>
          <p:cNvGrpSpPr/>
          <p:nvPr/>
        </p:nvGrpSpPr>
        <p:grpSpPr>
          <a:xfrm>
            <a:off x="9219960" y="830520"/>
            <a:ext cx="2531880" cy="2086560"/>
            <a:chOff x="9219960" y="830520"/>
            <a:chExt cx="2531880" cy="2086560"/>
          </a:xfrm>
        </p:grpSpPr>
        <p:grpSp>
          <p:nvGrpSpPr>
            <p:cNvPr id="81" name="Group 8"/>
            <p:cNvGrpSpPr/>
            <p:nvPr/>
          </p:nvGrpSpPr>
          <p:grpSpPr>
            <a:xfrm>
              <a:off x="10913040" y="926280"/>
              <a:ext cx="838800" cy="933840"/>
              <a:chOff x="10913040" y="926280"/>
              <a:chExt cx="838800" cy="933840"/>
            </a:xfrm>
          </p:grpSpPr>
          <p:sp>
            <p:nvSpPr>
              <p:cNvPr id="82" name="Freeform 9"/>
              <p:cNvSpPr/>
              <p:nvPr/>
            </p:nvSpPr>
            <p:spPr>
              <a:xfrm>
                <a:off x="10913040" y="926280"/>
                <a:ext cx="838800" cy="933840"/>
              </a:xfrm>
              <a:custGeom>
                <a:avLst/>
                <a:gdLst>
                  <a:gd name="textAreaLeft" fmla="*/ 0 w 838800"/>
                  <a:gd name="textAreaRight" fmla="*/ 839160 w 838800"/>
                  <a:gd name="textAreaTop" fmla="*/ 0 h 933840"/>
                  <a:gd name="textAreaBottom" fmla="*/ 934200 h 933840"/>
                </a:gdLst>
                <a:ahLst/>
                <a:cxn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1554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  <p:sp>
            <p:nvSpPr>
              <p:cNvPr id="83" name="TextBox 10"/>
              <p:cNvSpPr/>
              <p:nvPr/>
            </p:nvSpPr>
            <p:spPr>
              <a:xfrm>
                <a:off x="10991880" y="981000"/>
                <a:ext cx="681480" cy="791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 defTabSz="914400">
                  <a:lnSpc>
                    <a:spcPts val="2659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  <p:grpSp>
          <p:nvGrpSpPr>
            <p:cNvPr id="84" name="Group 11"/>
            <p:cNvGrpSpPr/>
            <p:nvPr/>
          </p:nvGrpSpPr>
          <p:grpSpPr>
            <a:xfrm>
              <a:off x="9219960" y="830520"/>
              <a:ext cx="1874160" cy="2086560"/>
              <a:chOff x="9219960" y="830520"/>
              <a:chExt cx="1874160" cy="2086560"/>
            </a:xfrm>
          </p:grpSpPr>
          <p:sp>
            <p:nvSpPr>
              <p:cNvPr id="85" name="Freeform 12"/>
              <p:cNvSpPr/>
              <p:nvPr/>
            </p:nvSpPr>
            <p:spPr>
              <a:xfrm>
                <a:off x="9219960" y="830520"/>
                <a:ext cx="1874160" cy="2086560"/>
              </a:xfrm>
              <a:custGeom>
                <a:avLst/>
                <a:gdLst>
                  <a:gd name="textAreaLeft" fmla="*/ 0 w 1874160"/>
                  <a:gd name="textAreaRight" fmla="*/ 1874520 w 1874160"/>
                  <a:gd name="textAreaTop" fmla="*/ 0 h 2086560"/>
                  <a:gd name="textAreaBottom" fmla="*/ 2086920 h 2086560"/>
                </a:gdLst>
                <a:ahLst/>
                <a:cxn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rotWithShape="0">
                <a:blip r:embed="rId5"/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</p:grpSp>
      <p:sp>
        <p:nvSpPr>
          <p:cNvPr id="86" name="TextBox 13"/>
          <p:cNvSpPr/>
          <p:nvPr/>
        </p:nvSpPr>
        <p:spPr>
          <a:xfrm rot="21298200">
            <a:off x="2781720" y="1051200"/>
            <a:ext cx="5803560" cy="71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5596"/>
              </a:lnSpc>
            </a:pPr>
            <a:r>
              <a:rPr lang="en-US" sz="4800" b="1" strike="noStrike" spc="-1">
                <a:solidFill>
                  <a:srgbClr val="2A3B19"/>
                </a:solidFill>
                <a:latin typeface="맑은 고딕"/>
              </a:rPr>
              <a:t>REFIT </a:t>
            </a:r>
            <a:r>
              <a:rPr lang="ko-KR" sz="4800" b="1" strike="noStrike" spc="-1">
                <a:solidFill>
                  <a:srgbClr val="2A3B19"/>
                </a:solidFill>
                <a:latin typeface="맑은 고딕"/>
              </a:rPr>
              <a:t>의류 쇼핑몰</a:t>
            </a:r>
            <a:endParaRPr lang="en-US" sz="4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7" name="AutoShape 17"/>
          <p:cNvSpPr/>
          <p:nvPr/>
        </p:nvSpPr>
        <p:spPr>
          <a:xfrm flipV="1">
            <a:off x="8921880" y="-1411920"/>
            <a:ext cx="360" cy="314640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grpSp>
        <p:nvGrpSpPr>
          <p:cNvPr id="88" name="그룹 4"/>
          <p:cNvGrpSpPr/>
          <p:nvPr/>
        </p:nvGrpSpPr>
        <p:grpSpPr>
          <a:xfrm>
            <a:off x="2410920" y="3338640"/>
            <a:ext cx="6808680" cy="2485800"/>
            <a:chOff x="2410920" y="3338640"/>
            <a:chExt cx="6808680" cy="2485800"/>
          </a:xfrm>
        </p:grpSpPr>
        <p:sp>
          <p:nvSpPr>
            <p:cNvPr id="89" name="TextBox 14"/>
            <p:cNvSpPr/>
            <p:nvPr/>
          </p:nvSpPr>
          <p:spPr>
            <a:xfrm>
              <a:off x="2808720" y="3845880"/>
              <a:ext cx="4550040" cy="170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359"/>
                </a:lnSpc>
              </a:pPr>
              <a:r>
                <a:rPr lang="ko-KR" sz="1600" b="0" strike="noStrike" spc="-1">
                  <a:solidFill>
                    <a:srgbClr val="000000"/>
                  </a:solidFill>
                  <a:latin typeface="Noto Sans KR"/>
                </a:rPr>
                <a:t>고인한</a:t>
              </a:r>
              <a:r>
                <a:rPr lang="en-US" sz="1600" b="0" strike="noStrike" spc="-1">
                  <a:solidFill>
                    <a:srgbClr val="000000"/>
                  </a:solidFill>
                  <a:latin typeface="Noto Sans KR"/>
                </a:rPr>
                <a:t>: </a:t>
              </a:r>
              <a:r>
                <a:rPr lang="en-US" sz="1600" b="0" u="sng" strike="noStrike" spc="-1">
                  <a:solidFill>
                    <a:srgbClr val="0563C1"/>
                  </a:solidFill>
                  <a:uFillTx/>
                  <a:latin typeface="Noto Sans KR"/>
                  <a:hlinkClick r:id="rId6"/>
                </a:rPr>
                <a:t>https://github.com/inhan99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defTabSz="914400">
                <a:lnSpc>
                  <a:spcPts val="3359"/>
                </a:lnSpc>
              </a:pPr>
              <a:r>
                <a:rPr lang="ko-KR" sz="1600" b="0" strike="noStrike" spc="-1">
                  <a:solidFill>
                    <a:srgbClr val="000000"/>
                  </a:solidFill>
                  <a:latin typeface="Noto Sans KR"/>
                </a:rPr>
                <a:t>김찬영</a:t>
              </a:r>
              <a:r>
                <a:rPr lang="en-US" sz="1600" b="0" strike="noStrike" spc="-1">
                  <a:solidFill>
                    <a:srgbClr val="000000"/>
                  </a:solidFill>
                  <a:latin typeface="Noto Sans KR"/>
                </a:rPr>
                <a:t>: </a:t>
              </a:r>
              <a:r>
                <a:rPr lang="en-US" sz="1600" b="0" u="sng" strike="noStrike" spc="-1">
                  <a:solidFill>
                    <a:srgbClr val="0563C1"/>
                  </a:solidFill>
                  <a:uFillTx/>
                  <a:latin typeface="Noto Sans KR"/>
                  <a:hlinkClick r:id="rId7"/>
                </a:rPr>
                <a:t>https://github.com/chanO4135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defTabSz="914400">
                <a:lnSpc>
                  <a:spcPts val="3359"/>
                </a:lnSpc>
              </a:pPr>
              <a:r>
                <a:rPr lang="ko-KR" sz="1600" b="0" strike="noStrike" spc="-1">
                  <a:solidFill>
                    <a:srgbClr val="000000"/>
                  </a:solidFill>
                  <a:latin typeface="Noto Sans KR"/>
                </a:rPr>
                <a:t>고윤호</a:t>
              </a:r>
              <a:r>
                <a:rPr lang="en-US" sz="1600" b="0" strike="noStrike" spc="-1">
                  <a:solidFill>
                    <a:srgbClr val="000000"/>
                  </a:solidFill>
                  <a:latin typeface="Noto Sans KR"/>
                </a:rPr>
                <a:t>: </a:t>
              </a:r>
              <a:r>
                <a:rPr lang="en-US" sz="1600" b="0" u="sng" strike="noStrike" spc="-1">
                  <a:solidFill>
                    <a:srgbClr val="0563C1"/>
                  </a:solidFill>
                  <a:uFillTx/>
                  <a:latin typeface="Noto Sans KR"/>
                  <a:hlinkClick r:id="rId8"/>
                </a:rPr>
                <a:t>https://github.com/KessokuMAS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defTabSz="914400">
                <a:lnSpc>
                  <a:spcPts val="3359"/>
                </a:lnSpc>
              </a:pPr>
              <a:r>
                <a:rPr lang="ko-KR" sz="1600" b="0" strike="noStrike" spc="-1">
                  <a:solidFill>
                    <a:srgbClr val="000000"/>
                  </a:solidFill>
                  <a:latin typeface="Noto Sans KR"/>
                </a:rPr>
                <a:t>송승찬</a:t>
              </a:r>
              <a:r>
                <a:rPr lang="en-US" sz="1600" b="0" strike="noStrike" spc="-1">
                  <a:solidFill>
                    <a:srgbClr val="000000"/>
                  </a:solidFill>
                  <a:latin typeface="Noto Sans KR"/>
                </a:rPr>
                <a:t>: </a:t>
              </a:r>
              <a:r>
                <a:rPr lang="en-US" sz="1600" b="0" u="sng" strike="noStrike" spc="-1">
                  <a:solidFill>
                    <a:srgbClr val="0563C1"/>
                  </a:solidFill>
                  <a:uFillTx/>
                  <a:latin typeface="Noto Sans KR"/>
                  <a:hlinkClick r:id="rId9"/>
                </a:rPr>
                <a:t>https://github.com/bannana-key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90" name="TextBox 16"/>
            <p:cNvSpPr/>
            <p:nvPr/>
          </p:nvSpPr>
          <p:spPr>
            <a:xfrm>
              <a:off x="2410920" y="3463200"/>
              <a:ext cx="1531800" cy="42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3359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맑은 고딕"/>
                  <a:ea typeface="Marcellus"/>
                </a:rPr>
                <a:t>GitHub</a:t>
              </a:r>
              <a:endParaRPr lang="en-US" sz="20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grpSp>
          <p:nvGrpSpPr>
            <p:cNvPr id="91" name="그룹 2"/>
            <p:cNvGrpSpPr/>
            <p:nvPr/>
          </p:nvGrpSpPr>
          <p:grpSpPr>
            <a:xfrm>
              <a:off x="2574360" y="3338640"/>
              <a:ext cx="6645240" cy="2485800"/>
              <a:chOff x="2574360" y="3338640"/>
              <a:chExt cx="6645240" cy="2485800"/>
            </a:xfrm>
          </p:grpSpPr>
          <p:sp>
            <p:nvSpPr>
              <p:cNvPr id="92" name="AutoShape 6"/>
              <p:cNvSpPr/>
              <p:nvPr/>
            </p:nvSpPr>
            <p:spPr>
              <a:xfrm flipV="1">
                <a:off x="2574360" y="5805720"/>
                <a:ext cx="6645240" cy="187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26280" rIns="90000" bIns="-26280" anchor="t">
                <a:noAutofit/>
              </a:bodyPr>
              <a:lstStyle/>
              <a:p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  <p:sp>
            <p:nvSpPr>
              <p:cNvPr id="93" name="AutoShape 7"/>
              <p:cNvSpPr/>
              <p:nvPr/>
            </p:nvSpPr>
            <p:spPr>
              <a:xfrm flipV="1">
                <a:off x="2574360" y="3338640"/>
                <a:ext cx="6645240" cy="18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26640" rIns="90000" bIns="-26640" anchor="t">
                <a:noAutofit/>
              </a:bodyPr>
              <a:lstStyle/>
              <a:p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</p:grpSp>
      <p:grpSp>
        <p:nvGrpSpPr>
          <p:cNvPr id="94" name="그룹 84"/>
          <p:cNvGrpSpPr/>
          <p:nvPr/>
        </p:nvGrpSpPr>
        <p:grpSpPr>
          <a:xfrm>
            <a:off x="5885640" y="628560"/>
            <a:ext cx="1175040" cy="583920"/>
            <a:chOff x="5885640" y="628560"/>
            <a:chExt cx="1175040" cy="583920"/>
          </a:xfrm>
        </p:grpSpPr>
        <p:sp>
          <p:nvSpPr>
            <p:cNvPr id="95" name="자유형: 도형 83"/>
            <p:cNvSpPr/>
            <p:nvPr/>
          </p:nvSpPr>
          <p:spPr>
            <a:xfrm rot="20835000">
              <a:off x="6230880" y="644760"/>
              <a:ext cx="167760" cy="1645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164520"/>
                <a:gd name="textAreaBottom" fmla="*/ 164880 h 164520"/>
              </a:gdLst>
              <a:ahLst/>
              <a:cxnLst/>
              <a:rect l="textAreaLeft" t="textAreaTop" r="textAreaRight" b="textAreaBottom"/>
              <a:pathLst>
                <a:path w="211506" h="249943">
                  <a:moveTo>
                    <a:pt x="198120" y="249943"/>
                  </a:moveTo>
                  <a:cubicBezTo>
                    <a:pt x="210820" y="140723"/>
                    <a:pt x="223520" y="31503"/>
                    <a:pt x="190500" y="6103"/>
                  </a:cubicBezTo>
                  <a:cubicBezTo>
                    <a:pt x="157480" y="-19297"/>
                    <a:pt x="78740" y="39123"/>
                    <a:pt x="0" y="97543"/>
                  </a:cubicBezTo>
                </a:path>
              </a:pathLst>
            </a:custGeom>
            <a:noFill/>
            <a:ln w="57150">
              <a:solidFill>
                <a:srgbClr val="9E84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  <p:sp>
          <p:nvSpPr>
            <p:cNvPr id="96" name="막힌 원호 5"/>
            <p:cNvSpPr/>
            <p:nvPr/>
          </p:nvSpPr>
          <p:spPr>
            <a:xfrm rot="21001200">
              <a:off x="5908320" y="756000"/>
              <a:ext cx="1129680" cy="361080"/>
            </a:xfrm>
            <a:prstGeom prst="blockArc">
              <a:avLst>
                <a:gd name="adj1" fmla="val 10800000"/>
                <a:gd name="adj2" fmla="val 21582666"/>
                <a:gd name="adj3" fmla="val 6888"/>
              </a:avLst>
            </a:prstGeom>
            <a:solidFill>
              <a:srgbClr val="39291C"/>
            </a:solidFill>
            <a:ln>
              <a:solidFill>
                <a:srgbClr val="9E84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</p:grpSp>
      <p:sp>
        <p:nvSpPr>
          <p:cNvPr id="97" name="TextBox 85"/>
          <p:cNvSpPr/>
          <p:nvPr/>
        </p:nvSpPr>
        <p:spPr>
          <a:xfrm>
            <a:off x="2536200" y="2917080"/>
            <a:ext cx="167256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1" strike="noStrike" spc="-1">
                <a:solidFill>
                  <a:schemeClr val="dk1"/>
                </a:solidFill>
                <a:latin typeface="맑은 고딕"/>
              </a:rPr>
              <a:t>1</a:t>
            </a:r>
            <a:r>
              <a:rPr lang="ko-KR" sz="1600" b="1" strike="noStrike" spc="-1">
                <a:solidFill>
                  <a:schemeClr val="dk1"/>
                </a:solidFill>
                <a:latin typeface="맑은 고딕"/>
              </a:rPr>
              <a:t>조 </a:t>
            </a:r>
            <a:r>
              <a:rPr lang="en-US" sz="1600" b="1" strike="noStrike" spc="-1">
                <a:solidFill>
                  <a:schemeClr val="dk1"/>
                </a:solidFill>
                <a:latin typeface="맑은 고딕"/>
              </a:rPr>
              <a:t>REFIT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82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83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84" name="TextBox 20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85" name="TextBox 21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86" name="TextBox 22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87" name="TextBox 50"/>
          <p:cNvSpPr/>
          <p:nvPr/>
        </p:nvSpPr>
        <p:spPr>
          <a:xfrm>
            <a:off x="4019040" y="3780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나눔 상품 등록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88" name="AutoShape 17"/>
          <p:cNvSpPr/>
          <p:nvPr/>
        </p:nvSpPr>
        <p:spPr>
          <a:xfrm flipV="1">
            <a:off x="3474720" y="0"/>
            <a:ext cx="360" cy="95724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grpSp>
        <p:nvGrpSpPr>
          <p:cNvPr id="289" name="그룹 56"/>
          <p:cNvGrpSpPr/>
          <p:nvPr/>
        </p:nvGrpSpPr>
        <p:grpSpPr>
          <a:xfrm>
            <a:off x="438480" y="1702440"/>
            <a:ext cx="3473280" cy="1657440"/>
            <a:chOff x="438480" y="1702440"/>
            <a:chExt cx="3473280" cy="1657440"/>
          </a:xfrm>
        </p:grpSpPr>
        <p:pic>
          <p:nvPicPr>
            <p:cNvPr id="290" name="그림 9"/>
            <p:cNvPicPr/>
            <p:nvPr/>
          </p:nvPicPr>
          <p:blipFill>
            <a:blip r:embed="rId4"/>
            <a:srcRect b="38528"/>
            <a:stretch/>
          </p:blipFill>
          <p:spPr>
            <a:xfrm>
              <a:off x="438480" y="1702440"/>
              <a:ext cx="3473280" cy="1657440"/>
            </a:xfrm>
            <a:prstGeom prst="rect">
              <a:avLst/>
            </a:prstGeom>
            <a:ln w="0">
              <a:noFill/>
            </a:ln>
            <a:effectLst>
              <a:outerShdw blurRad="291960" dist="139498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1" name="직사각형 52"/>
            <p:cNvSpPr/>
            <p:nvPr/>
          </p:nvSpPr>
          <p:spPr>
            <a:xfrm>
              <a:off x="3270240" y="1740960"/>
              <a:ext cx="240840" cy="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36360" rIns="90000" bIns="3636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</p:grpSp>
      <p:pic>
        <p:nvPicPr>
          <p:cNvPr id="292" name="그림 55"/>
          <p:cNvPicPr/>
          <p:nvPr/>
        </p:nvPicPr>
        <p:blipFill>
          <a:blip r:embed="rId5"/>
          <a:srcRect t="5361"/>
          <a:stretch/>
        </p:blipFill>
        <p:spPr>
          <a:xfrm>
            <a:off x="438480" y="3604680"/>
            <a:ext cx="2314440" cy="155052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3" name="TextBox 57"/>
          <p:cNvSpPr/>
          <p:nvPr/>
        </p:nvSpPr>
        <p:spPr>
          <a:xfrm>
            <a:off x="1772280" y="3632400"/>
            <a:ext cx="153144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800" b="1" strike="noStrike" spc="-1">
                <a:solidFill>
                  <a:schemeClr val="dk1"/>
                </a:solidFill>
                <a:latin typeface="맑은 고딕"/>
              </a:rPr>
              <a:t>마이페이지 클릭 후 </a:t>
            </a:r>
            <a:endParaRPr lang="en-US" sz="8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800" b="1" strike="noStrike" spc="-1">
                <a:solidFill>
                  <a:schemeClr val="dk1"/>
                </a:solidFill>
                <a:latin typeface="맑은 고딕"/>
              </a:rPr>
              <a:t>주문내역 클릭</a:t>
            </a:r>
            <a:endParaRPr lang="en-US" sz="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94" name="그림 59"/>
          <p:cNvPicPr/>
          <p:nvPr/>
        </p:nvPicPr>
        <p:blipFill>
          <a:blip r:embed="rId6"/>
          <a:srcRect l="7625" t="6795" r="16229" b="5362"/>
          <a:stretch/>
        </p:blipFill>
        <p:spPr>
          <a:xfrm>
            <a:off x="4639680" y="1384560"/>
            <a:ext cx="2352600" cy="166284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5" name="그림 63"/>
          <p:cNvPicPr/>
          <p:nvPr/>
        </p:nvPicPr>
        <p:blipFill>
          <a:blip r:embed="rId7"/>
          <a:stretch/>
        </p:blipFill>
        <p:spPr>
          <a:xfrm>
            <a:off x="4656960" y="3226320"/>
            <a:ext cx="2137680" cy="3345120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6" name="직사각형 66"/>
          <p:cNvSpPr/>
          <p:nvPr/>
        </p:nvSpPr>
        <p:spPr>
          <a:xfrm>
            <a:off x="5565600" y="6338880"/>
            <a:ext cx="434880" cy="140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297" name="TextBox 67"/>
          <p:cNvSpPr/>
          <p:nvPr/>
        </p:nvSpPr>
        <p:spPr>
          <a:xfrm>
            <a:off x="5631480" y="6160680"/>
            <a:ext cx="156060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800" b="1" strike="noStrike" spc="-1">
                <a:solidFill>
                  <a:schemeClr val="dk1"/>
                </a:solidFill>
                <a:latin typeface="맑은 고딕"/>
              </a:rPr>
              <a:t>나눔 신청</a:t>
            </a:r>
            <a:endParaRPr lang="en-US" sz="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98" name="그림 71"/>
          <p:cNvPicPr/>
          <p:nvPr/>
        </p:nvPicPr>
        <p:blipFill>
          <a:blip r:embed="rId8"/>
          <a:stretch/>
        </p:blipFill>
        <p:spPr>
          <a:xfrm>
            <a:off x="7908120" y="1370880"/>
            <a:ext cx="3187080" cy="1296360"/>
          </a:xfrm>
          <a:prstGeom prst="rect">
            <a:avLst/>
          </a:prstGeom>
          <a:ln w="0">
            <a:noFill/>
          </a:ln>
        </p:spPr>
      </p:pic>
      <p:pic>
        <p:nvPicPr>
          <p:cNvPr id="299" name="그림 73"/>
          <p:cNvPicPr/>
          <p:nvPr/>
        </p:nvPicPr>
        <p:blipFill>
          <a:blip r:embed="rId9"/>
          <a:srcRect l="-18444" t="44177" r="18444" b="-3471"/>
          <a:stretch/>
        </p:blipFill>
        <p:spPr>
          <a:xfrm>
            <a:off x="7224480" y="2787120"/>
            <a:ext cx="3758040" cy="955080"/>
          </a:xfrm>
          <a:prstGeom prst="rect">
            <a:avLst/>
          </a:prstGeom>
          <a:ln w="0">
            <a:noFill/>
          </a:ln>
        </p:spPr>
      </p:pic>
      <p:pic>
        <p:nvPicPr>
          <p:cNvPr id="300" name="그림 75"/>
          <p:cNvPicPr/>
          <p:nvPr/>
        </p:nvPicPr>
        <p:blipFill>
          <a:blip r:embed="rId10"/>
          <a:stretch/>
        </p:blipFill>
        <p:spPr>
          <a:xfrm>
            <a:off x="7908120" y="3795840"/>
            <a:ext cx="2614680" cy="528480"/>
          </a:xfrm>
          <a:prstGeom prst="rect">
            <a:avLst/>
          </a:prstGeom>
          <a:ln w="0">
            <a:noFill/>
          </a:ln>
        </p:spPr>
      </p:pic>
      <p:pic>
        <p:nvPicPr>
          <p:cNvPr id="301" name="그림 77"/>
          <p:cNvPicPr/>
          <p:nvPr/>
        </p:nvPicPr>
        <p:blipFill>
          <a:blip r:embed="rId11"/>
          <a:stretch/>
        </p:blipFill>
        <p:spPr>
          <a:xfrm>
            <a:off x="7908120" y="4789800"/>
            <a:ext cx="2897640" cy="342720"/>
          </a:xfrm>
          <a:prstGeom prst="rect">
            <a:avLst/>
          </a:prstGeom>
          <a:ln w="0">
            <a:noFill/>
          </a:ln>
        </p:spPr>
      </p:pic>
      <p:sp>
        <p:nvSpPr>
          <p:cNvPr id="302" name="TextBox 78"/>
          <p:cNvSpPr/>
          <p:nvPr/>
        </p:nvSpPr>
        <p:spPr>
          <a:xfrm>
            <a:off x="7833960" y="5333040"/>
            <a:ext cx="49752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맑은 고딕"/>
              </a:rPr>
              <a:t>나눔 신청을 한 후 </a:t>
            </a:r>
            <a:r>
              <a:rPr lang="en-US" sz="1200" b="0" strike="noStrike" spc="-1">
                <a:solidFill>
                  <a:schemeClr val="dk1"/>
                </a:solidFill>
                <a:latin typeface="맑은 고딕"/>
              </a:rPr>
              <a:t>DB</a:t>
            </a:r>
            <a:r>
              <a:rPr lang="ko-KR" sz="1200" b="0" strike="noStrike" spc="-1">
                <a:solidFill>
                  <a:schemeClr val="dk1"/>
                </a:solidFill>
                <a:latin typeface="맑은 고딕"/>
              </a:rPr>
              <a:t>에 나눔 상품 데이터를 저장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맑은 고딕"/>
              </a:rPr>
              <a:t>상태는 “</a:t>
            </a:r>
            <a:r>
              <a:rPr lang="en-US" sz="1200" b="0" strike="noStrike" spc="-1">
                <a:solidFill>
                  <a:schemeClr val="dk1"/>
                </a:solidFill>
                <a:latin typeface="맑은 고딕"/>
              </a:rPr>
              <a:t>INSPENTING”</a:t>
            </a:r>
            <a:r>
              <a:rPr lang="ko-KR" sz="1200" b="0" strike="noStrike" spc="-1">
                <a:solidFill>
                  <a:schemeClr val="dk1"/>
                </a:solidFill>
                <a:latin typeface="맑은 고딕"/>
              </a:rPr>
              <a:t>상태로 저장되어있음</a:t>
            </a:r>
            <a:r>
              <a:rPr lang="en-US" sz="1200" b="0" strike="noStrike" spc="-1">
                <a:solidFill>
                  <a:schemeClr val="dk1"/>
                </a:solidFill>
                <a:latin typeface="맑은 고딕"/>
              </a:rPr>
              <a:t>.      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03" name="그림 80"/>
          <p:cNvPicPr/>
          <p:nvPr/>
        </p:nvPicPr>
        <p:blipFill>
          <a:blip r:embed="rId12"/>
          <a:stretch/>
        </p:blipFill>
        <p:spPr>
          <a:xfrm>
            <a:off x="7908120" y="4391640"/>
            <a:ext cx="4037400" cy="258840"/>
          </a:xfrm>
          <a:prstGeom prst="rect">
            <a:avLst/>
          </a:prstGeom>
          <a:ln w="0">
            <a:noFill/>
          </a:ln>
        </p:spPr>
      </p:pic>
      <p:sp>
        <p:nvSpPr>
          <p:cNvPr id="304" name="직사각형 28"/>
          <p:cNvSpPr/>
          <p:nvPr/>
        </p:nvSpPr>
        <p:spPr>
          <a:xfrm>
            <a:off x="9616320" y="5006880"/>
            <a:ext cx="408240" cy="12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05" name="TextBox 61"/>
          <p:cNvSpPr/>
          <p:nvPr/>
        </p:nvSpPr>
        <p:spPr>
          <a:xfrm>
            <a:off x="6534000" y="3026160"/>
            <a:ext cx="156060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800" b="1" strike="noStrike" spc="-1">
                <a:solidFill>
                  <a:schemeClr val="dk1"/>
                </a:solidFill>
                <a:latin typeface="맑은 고딕"/>
              </a:rPr>
              <a:t>나눔하기 버튼 클릭</a:t>
            </a:r>
            <a:endParaRPr lang="en-US" sz="8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306" name="직선 화살표 연결선 29"/>
          <p:cNvCxnSpPr>
            <a:stCxn id="292" idx="3"/>
            <a:endCxn id="294" idx="1"/>
          </p:cNvCxnSpPr>
          <p:nvPr/>
        </p:nvCxnSpPr>
        <p:spPr>
          <a:xfrm flipV="1">
            <a:off x="2752920" y="2215800"/>
            <a:ext cx="1887120" cy="216432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cxnSp>
        <p:nvCxnSpPr>
          <p:cNvPr id="307" name="직선 화살표 연결선 4"/>
          <p:cNvCxnSpPr/>
          <p:nvPr/>
        </p:nvCxnSpPr>
        <p:spPr>
          <a:xfrm flipH="1">
            <a:off x="1106280" y="3795840"/>
            <a:ext cx="666360" cy="38196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cxnSp>
        <p:nvCxnSpPr>
          <p:cNvPr id="308" name="직선 화살표 연결선 6"/>
          <p:cNvCxnSpPr/>
          <p:nvPr/>
        </p:nvCxnSpPr>
        <p:spPr>
          <a:xfrm flipH="1">
            <a:off x="6227280" y="2993760"/>
            <a:ext cx="285480" cy="43560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직사각형 107"/>
          <p:cNvSpPr/>
          <p:nvPr/>
        </p:nvSpPr>
        <p:spPr>
          <a:xfrm>
            <a:off x="1597680" y="1418040"/>
            <a:ext cx="8769240" cy="15955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1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0" name="직사각형 108"/>
          <p:cNvSpPr/>
          <p:nvPr/>
        </p:nvSpPr>
        <p:spPr>
          <a:xfrm>
            <a:off x="1597680" y="3098520"/>
            <a:ext cx="8769240" cy="15955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1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1" name="직사각형 109"/>
          <p:cNvSpPr/>
          <p:nvPr/>
        </p:nvSpPr>
        <p:spPr>
          <a:xfrm>
            <a:off x="1597680" y="4806360"/>
            <a:ext cx="8769240" cy="1915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2" name="TextBox 12"/>
          <p:cNvSpPr/>
          <p:nvPr/>
        </p:nvSpPr>
        <p:spPr>
          <a:xfrm>
            <a:off x="3556800" y="40428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나눔 상품 검수   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3" name="AutoShape 17"/>
          <p:cNvSpPr/>
          <p:nvPr/>
        </p:nvSpPr>
        <p:spPr>
          <a:xfrm flipV="1">
            <a:off x="3044880" y="0"/>
            <a:ext cx="5400" cy="9889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4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5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6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7" name="TextBox 20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8" name="TextBox 21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9" name="TextBox 22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0" name="직사각형 48"/>
          <p:cNvSpPr/>
          <p:nvPr/>
        </p:nvSpPr>
        <p:spPr>
          <a:xfrm>
            <a:off x="7103160" y="3331080"/>
            <a:ext cx="1362600" cy="414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accent2">
                    <a:lumMod val="75000"/>
                  </a:schemeClr>
                </a:solidFill>
                <a:latin typeface="맑은 고딕"/>
              </a:rPr>
              <a:t>donationApi.js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1" name="직사각형 49"/>
          <p:cNvSpPr/>
          <p:nvPr/>
        </p:nvSpPr>
        <p:spPr>
          <a:xfrm>
            <a:off x="1684080" y="3165120"/>
            <a:ext cx="892800" cy="6062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strike="noStrike" spc="-1">
                <a:solidFill>
                  <a:schemeClr val="accent3">
                    <a:lumMod val="75000"/>
                  </a:schemeClr>
                </a:solidFill>
                <a:latin typeface="맑은 고딕"/>
              </a:rPr>
              <a:t>API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600" b="1" strike="noStrike" spc="-1">
                <a:solidFill>
                  <a:schemeClr val="accent3">
                    <a:lumMod val="75000"/>
                  </a:schemeClr>
                </a:solidFill>
                <a:latin typeface="맑은 고딕"/>
              </a:rPr>
              <a:t>(Axios)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2" name="직사각형 55"/>
          <p:cNvSpPr/>
          <p:nvPr/>
        </p:nvSpPr>
        <p:spPr>
          <a:xfrm>
            <a:off x="2145600" y="1742760"/>
            <a:ext cx="1074960" cy="41400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App.js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3" name="직사각형 56"/>
          <p:cNvSpPr/>
          <p:nvPr/>
        </p:nvSpPr>
        <p:spPr>
          <a:xfrm>
            <a:off x="3879000" y="1742760"/>
            <a:ext cx="1074960" cy="41400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Root.js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4" name="직사각형 57"/>
          <p:cNvSpPr/>
          <p:nvPr/>
        </p:nvSpPr>
        <p:spPr>
          <a:xfrm>
            <a:off x="5612400" y="1742760"/>
            <a:ext cx="1074960" cy="41400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admin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Router.js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5" name="직사각형 58"/>
          <p:cNvSpPr/>
          <p:nvPr/>
        </p:nvSpPr>
        <p:spPr>
          <a:xfrm>
            <a:off x="7022160" y="1742760"/>
            <a:ext cx="1895400" cy="41400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MemberRoles</a:t>
            </a:r>
            <a:r>
              <a:rPr lang="ko-KR" sz="1200" b="1" strike="noStrike" spc="-1">
                <a:solidFill>
                  <a:schemeClr val="dk1"/>
                </a:solidFill>
                <a:latin typeface="맑은 고딕"/>
              </a:rPr>
              <a:t>에 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ADMIN</a:t>
            </a:r>
            <a:r>
              <a:rPr lang="ko-KR" sz="1200" b="1" strike="noStrike" spc="-1">
                <a:solidFill>
                  <a:schemeClr val="dk1"/>
                </a:solidFill>
                <a:latin typeface="맑은 고딕"/>
              </a:rPr>
              <a:t>을 포함할 경우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6" name="직사각형 59"/>
          <p:cNvSpPr/>
          <p:nvPr/>
        </p:nvSpPr>
        <p:spPr>
          <a:xfrm>
            <a:off x="9133920" y="1743120"/>
            <a:ext cx="1210680" cy="41400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InspectPage.js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327" name="직선 화살표 연결선 60"/>
          <p:cNvCxnSpPr>
            <a:stCxn id="322" idx="3"/>
            <a:endCxn id="323" idx="1"/>
          </p:cNvCxnSpPr>
          <p:nvPr/>
        </p:nvCxnSpPr>
        <p:spPr>
          <a:xfrm>
            <a:off x="3220560" y="1949760"/>
            <a:ext cx="658800" cy="36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28" name="직선 화살표 연결선 61"/>
          <p:cNvCxnSpPr>
            <a:stCxn id="323" idx="3"/>
            <a:endCxn id="324" idx="1"/>
          </p:cNvCxnSpPr>
          <p:nvPr/>
        </p:nvCxnSpPr>
        <p:spPr>
          <a:xfrm>
            <a:off x="4953960" y="1949760"/>
            <a:ext cx="658800" cy="36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29" name="직선 화살표 연결선 62"/>
          <p:cNvCxnSpPr>
            <a:stCxn id="324" idx="3"/>
            <a:endCxn id="325" idx="1"/>
          </p:cNvCxnSpPr>
          <p:nvPr/>
        </p:nvCxnSpPr>
        <p:spPr>
          <a:xfrm>
            <a:off x="6687360" y="1949760"/>
            <a:ext cx="335160" cy="36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30" name="직선 화살표 연결선 63"/>
          <p:cNvCxnSpPr>
            <a:stCxn id="325" idx="3"/>
            <a:endCxn id="326" idx="1"/>
          </p:cNvCxnSpPr>
          <p:nvPr/>
        </p:nvCxnSpPr>
        <p:spPr>
          <a:xfrm>
            <a:off x="8917560" y="1949760"/>
            <a:ext cx="216720" cy="72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31" name="직사각형 64"/>
          <p:cNvSpPr/>
          <p:nvPr/>
        </p:nvSpPr>
        <p:spPr>
          <a:xfrm>
            <a:off x="8010360" y="3695760"/>
            <a:ext cx="2310480" cy="41400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updateDonation =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async (id, status)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332" name="직선 화살표 연결선 65"/>
          <p:cNvCxnSpPr>
            <a:stCxn id="326" idx="2"/>
          </p:cNvCxnSpPr>
          <p:nvPr/>
        </p:nvCxnSpPr>
        <p:spPr>
          <a:xfrm>
            <a:off x="9739080" y="2157120"/>
            <a:ext cx="720" cy="153864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333" name="직사각형 66"/>
          <p:cNvSpPr/>
          <p:nvPr/>
        </p:nvSpPr>
        <p:spPr>
          <a:xfrm>
            <a:off x="9146520" y="5105880"/>
            <a:ext cx="1150560" cy="57492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Donation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Controller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34" name="직사각형 67"/>
          <p:cNvSpPr/>
          <p:nvPr/>
        </p:nvSpPr>
        <p:spPr>
          <a:xfrm>
            <a:off x="7022160" y="5117400"/>
            <a:ext cx="1149480" cy="57492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Donation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ServiceImpl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35" name="직사각형 68"/>
          <p:cNvSpPr/>
          <p:nvPr/>
        </p:nvSpPr>
        <p:spPr>
          <a:xfrm>
            <a:off x="4641120" y="5133960"/>
            <a:ext cx="1390680" cy="54072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Donation Product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Repository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36" name="직사각형 69"/>
          <p:cNvSpPr/>
          <p:nvPr/>
        </p:nvSpPr>
        <p:spPr>
          <a:xfrm>
            <a:off x="2517120" y="5205240"/>
            <a:ext cx="1150560" cy="41400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DB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37" name="직사각형 70"/>
          <p:cNvSpPr/>
          <p:nvPr/>
        </p:nvSpPr>
        <p:spPr>
          <a:xfrm>
            <a:off x="4759920" y="6160680"/>
            <a:ext cx="1150560" cy="41400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JPA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38" name="직사각형 71"/>
          <p:cNvSpPr/>
          <p:nvPr/>
        </p:nvSpPr>
        <p:spPr>
          <a:xfrm>
            <a:off x="7022160" y="6160680"/>
            <a:ext cx="1150560" cy="41400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Donation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Service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339" name="직선 화살표 연결선 72"/>
          <p:cNvCxnSpPr>
            <a:endCxn id="333" idx="0"/>
          </p:cNvCxnSpPr>
          <p:nvPr/>
        </p:nvCxnSpPr>
        <p:spPr>
          <a:xfrm>
            <a:off x="9721440" y="4110120"/>
            <a:ext cx="720" cy="99612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40" name="직선 화살표 연결선 73"/>
          <p:cNvCxnSpPr>
            <a:stCxn id="333" idx="1"/>
            <a:endCxn id="334" idx="3"/>
          </p:cNvCxnSpPr>
          <p:nvPr/>
        </p:nvCxnSpPr>
        <p:spPr>
          <a:xfrm flipH="1">
            <a:off x="8171640" y="5393160"/>
            <a:ext cx="975240" cy="1188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41" name="직선 화살표 연결선 74"/>
          <p:cNvCxnSpPr>
            <a:stCxn id="334" idx="1"/>
            <a:endCxn id="335" idx="3"/>
          </p:cNvCxnSpPr>
          <p:nvPr/>
        </p:nvCxnSpPr>
        <p:spPr>
          <a:xfrm flipH="1" flipV="1">
            <a:off x="6031800" y="5404320"/>
            <a:ext cx="990720" cy="72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42" name="직선 화살표 연결선 75"/>
          <p:cNvCxnSpPr>
            <a:stCxn id="335" idx="1"/>
            <a:endCxn id="336" idx="3"/>
          </p:cNvCxnSpPr>
          <p:nvPr/>
        </p:nvCxnSpPr>
        <p:spPr>
          <a:xfrm flipH="1">
            <a:off x="3667680" y="5404320"/>
            <a:ext cx="973800" cy="828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43" name="직선 연결선 76"/>
          <p:cNvCxnSpPr>
            <a:stCxn id="335" idx="2"/>
            <a:endCxn id="337" idx="0"/>
          </p:cNvCxnSpPr>
          <p:nvPr/>
        </p:nvCxnSpPr>
        <p:spPr>
          <a:xfrm flipH="1">
            <a:off x="5335200" y="5674680"/>
            <a:ext cx="1440" cy="486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cxnSp>
        <p:nvCxnSpPr>
          <p:cNvPr id="344" name="직선 연결선 77"/>
          <p:cNvCxnSpPr>
            <a:stCxn id="334" idx="2"/>
            <a:endCxn id="338" idx="0"/>
          </p:cNvCxnSpPr>
          <p:nvPr/>
        </p:nvCxnSpPr>
        <p:spPr>
          <a:xfrm>
            <a:off x="7596720" y="5692320"/>
            <a:ext cx="1080" cy="46872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345" name="TextBox 80"/>
          <p:cNvSpPr/>
          <p:nvPr/>
        </p:nvSpPr>
        <p:spPr>
          <a:xfrm>
            <a:off x="-1095840" y="4773600"/>
            <a:ext cx="609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1">
                    <a:lumMod val="75000"/>
                  </a:schemeClr>
                </a:solidFill>
                <a:latin typeface="맑은 고딕"/>
              </a:rPr>
              <a:t>Back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46" name="TextBox 81"/>
          <p:cNvSpPr/>
          <p:nvPr/>
        </p:nvSpPr>
        <p:spPr>
          <a:xfrm>
            <a:off x="-1095840" y="1377000"/>
            <a:ext cx="609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47" name="직사각형 78"/>
          <p:cNvSpPr/>
          <p:nvPr/>
        </p:nvSpPr>
        <p:spPr>
          <a:xfrm>
            <a:off x="9973440" y="3225960"/>
            <a:ext cx="895680" cy="1994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strike="noStrike" spc="-1">
                <a:solidFill>
                  <a:schemeClr val="lt1"/>
                </a:solidFill>
                <a:latin typeface="맑은 고딕"/>
              </a:rPr>
              <a:t>PATCH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그림 8"/>
          <p:cNvSpPr/>
          <p:nvPr/>
        </p:nvSpPr>
        <p:spPr>
          <a:xfrm>
            <a:off x="4135320" y="1607400"/>
            <a:ext cx="2605320" cy="1704240"/>
          </a:xfrm>
          <a:prstGeom prst="roundRect">
            <a:avLst>
              <a:gd name="adj" fmla="val 8594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49" name="그림 40"/>
          <p:cNvSpPr/>
          <p:nvPr/>
        </p:nvSpPr>
        <p:spPr>
          <a:xfrm>
            <a:off x="225720" y="1717560"/>
            <a:ext cx="2521800" cy="152280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50" name="그림 2"/>
          <p:cNvPicPr/>
          <p:nvPr/>
        </p:nvPicPr>
        <p:blipFill>
          <a:blip r:embed="rId4"/>
          <a:stretch/>
        </p:blipFill>
        <p:spPr>
          <a:xfrm>
            <a:off x="761760" y="3248640"/>
            <a:ext cx="1172880" cy="831960"/>
          </a:xfrm>
          <a:prstGeom prst="rect">
            <a:avLst/>
          </a:prstGeom>
          <a:ln w="0">
            <a:noFill/>
          </a:ln>
        </p:spPr>
      </p:pic>
      <p:sp>
        <p:nvSpPr>
          <p:cNvPr id="351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52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53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54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55" name="TextBox 20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56" name="TextBox 21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57" name="TextBox 22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58" name="TextBox 23"/>
          <p:cNvSpPr/>
          <p:nvPr/>
        </p:nvSpPr>
        <p:spPr>
          <a:xfrm>
            <a:off x="3649680" y="64944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나눔 상품 검수   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59" name="직사각형 24"/>
          <p:cNvSpPr/>
          <p:nvPr/>
        </p:nvSpPr>
        <p:spPr>
          <a:xfrm>
            <a:off x="777600" y="3789000"/>
            <a:ext cx="1172880" cy="19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60" name="그림 6"/>
          <p:cNvSpPr/>
          <p:nvPr/>
        </p:nvSpPr>
        <p:spPr>
          <a:xfrm>
            <a:off x="703800" y="4406760"/>
            <a:ext cx="1409400" cy="2046240"/>
          </a:xfrm>
          <a:prstGeom prst="roundRect">
            <a:avLst>
              <a:gd name="adj" fmla="val 8594"/>
            </a:avLst>
          </a:prstGeom>
          <a:blipFill rotWithShape="0">
            <a:blip r:embed="rId7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61" name="그림 28"/>
          <p:cNvSpPr/>
          <p:nvPr/>
        </p:nvSpPr>
        <p:spPr>
          <a:xfrm>
            <a:off x="4656960" y="3979440"/>
            <a:ext cx="1315440" cy="2729160"/>
          </a:xfrm>
          <a:prstGeom prst="roundRect">
            <a:avLst>
              <a:gd name="adj" fmla="val 8594"/>
            </a:avLst>
          </a:prstGeom>
          <a:blipFill rotWithShape="0">
            <a:blip r:embed="rId8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62" name="그림 31"/>
          <p:cNvSpPr/>
          <p:nvPr/>
        </p:nvSpPr>
        <p:spPr>
          <a:xfrm>
            <a:off x="6095880" y="2450160"/>
            <a:ext cx="1091160" cy="286560"/>
          </a:xfrm>
          <a:prstGeom prst="roundRect">
            <a:avLst>
              <a:gd name="adj" fmla="val 8594"/>
            </a:avLst>
          </a:prstGeom>
          <a:blipFill rotWithShape="0">
            <a:blip r:embed="rId9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63" name="화살표: 아래쪽 32"/>
          <p:cNvSpPr/>
          <p:nvPr/>
        </p:nvSpPr>
        <p:spPr>
          <a:xfrm rot="14493600" flipH="1">
            <a:off x="6071040" y="2604240"/>
            <a:ext cx="48960" cy="1857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rgbClr val="FF0000"/>
              </a:solidFill>
              <a:latin typeface="맑은 고딕"/>
            </a:endParaRPr>
          </a:p>
        </p:txBody>
      </p:sp>
      <p:pic>
        <p:nvPicPr>
          <p:cNvPr id="364" name="그림 34"/>
          <p:cNvPicPr/>
          <p:nvPr/>
        </p:nvPicPr>
        <p:blipFill>
          <a:blip r:embed="rId10"/>
          <a:stretch/>
        </p:blipFill>
        <p:spPr>
          <a:xfrm>
            <a:off x="8350920" y="1925280"/>
            <a:ext cx="2678760" cy="1238400"/>
          </a:xfrm>
          <a:prstGeom prst="rect">
            <a:avLst/>
          </a:prstGeom>
          <a:ln w="0">
            <a:noFill/>
          </a:ln>
        </p:spPr>
      </p:pic>
      <p:pic>
        <p:nvPicPr>
          <p:cNvPr id="365" name="그림 44"/>
          <p:cNvPicPr/>
          <p:nvPr/>
        </p:nvPicPr>
        <p:blipFill>
          <a:blip r:embed="rId11"/>
          <a:stretch/>
        </p:blipFill>
        <p:spPr>
          <a:xfrm>
            <a:off x="8337600" y="3312000"/>
            <a:ext cx="2648880" cy="516960"/>
          </a:xfrm>
          <a:prstGeom prst="rect">
            <a:avLst/>
          </a:prstGeom>
          <a:ln w="0">
            <a:noFill/>
          </a:ln>
        </p:spPr>
      </p:pic>
      <p:pic>
        <p:nvPicPr>
          <p:cNvPr id="366" name="그림 46"/>
          <p:cNvPicPr/>
          <p:nvPr/>
        </p:nvPicPr>
        <p:blipFill>
          <a:blip r:embed="rId12"/>
          <a:stretch/>
        </p:blipFill>
        <p:spPr>
          <a:xfrm>
            <a:off x="8337600" y="3934800"/>
            <a:ext cx="3562560" cy="604800"/>
          </a:xfrm>
          <a:prstGeom prst="rect">
            <a:avLst/>
          </a:prstGeom>
          <a:ln w="0">
            <a:noFill/>
          </a:ln>
        </p:spPr>
      </p:pic>
      <p:sp>
        <p:nvSpPr>
          <p:cNvPr id="367" name="TextBox 47"/>
          <p:cNvSpPr/>
          <p:nvPr/>
        </p:nvSpPr>
        <p:spPr>
          <a:xfrm>
            <a:off x="8280360" y="5010840"/>
            <a:ext cx="29613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200" b="0" strike="noStrike" spc="-1">
                <a:solidFill>
                  <a:schemeClr val="dk1"/>
                </a:solidFill>
                <a:latin typeface="맑은 고딕"/>
              </a:rPr>
              <a:t>DB</a:t>
            </a:r>
            <a:r>
              <a:rPr lang="ko-KR" sz="1200" b="0" strike="noStrike" spc="-1">
                <a:solidFill>
                  <a:schemeClr val="dk1"/>
                </a:solidFill>
                <a:latin typeface="맑은 고딕"/>
              </a:rPr>
              <a:t>에 승인된 상태로 변경후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맑은 고딕"/>
              </a:rPr>
              <a:t>변경된 데이터를 프론트로 전달 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368" name="직선 화살표 연결선 29"/>
          <p:cNvCxnSpPr/>
          <p:nvPr/>
        </p:nvCxnSpPr>
        <p:spPr>
          <a:xfrm flipV="1">
            <a:off x="1392120" y="2804760"/>
            <a:ext cx="2617920" cy="353844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cxnSp>
        <p:nvCxnSpPr>
          <p:cNvPr id="369" name="직선 화살표 연결선 30"/>
          <p:cNvCxnSpPr>
            <a:stCxn id="350" idx="2"/>
          </p:cNvCxnSpPr>
          <p:nvPr/>
        </p:nvCxnSpPr>
        <p:spPr>
          <a:xfrm>
            <a:off x="1348200" y="4080600"/>
            <a:ext cx="360" cy="32616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sp>
        <p:nvSpPr>
          <p:cNvPr id="370" name="직사각형 33"/>
          <p:cNvSpPr/>
          <p:nvPr/>
        </p:nvSpPr>
        <p:spPr>
          <a:xfrm>
            <a:off x="717120" y="6283440"/>
            <a:ext cx="630720" cy="122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grpSp>
        <p:nvGrpSpPr>
          <p:cNvPr id="371" name="그룹 15"/>
          <p:cNvGrpSpPr/>
          <p:nvPr/>
        </p:nvGrpSpPr>
        <p:grpSpPr>
          <a:xfrm>
            <a:off x="3111480" y="3368520"/>
            <a:ext cx="4653000" cy="354600"/>
            <a:chOff x="3111480" y="3368520"/>
            <a:chExt cx="4653000" cy="354600"/>
          </a:xfrm>
        </p:grpSpPr>
        <p:sp>
          <p:nvSpPr>
            <p:cNvPr id="372" name="그림 14"/>
            <p:cNvSpPr/>
            <p:nvPr/>
          </p:nvSpPr>
          <p:spPr>
            <a:xfrm>
              <a:off x="3111480" y="3368520"/>
              <a:ext cx="4653000" cy="354600"/>
            </a:xfrm>
            <a:prstGeom prst="roundRect">
              <a:avLst>
                <a:gd name="adj" fmla="val 8594"/>
              </a:avLst>
            </a:prstGeom>
            <a:blipFill rotWithShape="0">
              <a:blip r:embed="rId13"/>
              <a:srcRect/>
              <a:stretch/>
            </a:blipFill>
            <a:ln w="0"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373" name="직사각형 26"/>
            <p:cNvSpPr/>
            <p:nvPr/>
          </p:nvSpPr>
          <p:spPr>
            <a:xfrm>
              <a:off x="6652800" y="3546000"/>
              <a:ext cx="446400" cy="177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75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의류 상품 결제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76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77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78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79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80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81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82" name="TextBox 14"/>
          <p:cNvSpPr/>
          <p:nvPr/>
        </p:nvSpPr>
        <p:spPr>
          <a:xfrm>
            <a:off x="-32400" y="1944000"/>
            <a:ext cx="609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83" name="TextBox 15"/>
          <p:cNvSpPr/>
          <p:nvPr/>
        </p:nvSpPr>
        <p:spPr>
          <a:xfrm>
            <a:off x="-32400" y="3024720"/>
            <a:ext cx="609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1">
                    <a:lumMod val="75000"/>
                  </a:schemeClr>
                </a:solidFill>
                <a:latin typeface="맑은 고딕"/>
              </a:rPr>
              <a:t>Back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84" name="그림 5"/>
          <p:cNvPicPr/>
          <p:nvPr/>
        </p:nvPicPr>
        <p:blipFill>
          <a:blip r:embed="rId4"/>
          <a:stretch/>
        </p:blipFill>
        <p:spPr>
          <a:xfrm>
            <a:off x="3779280" y="1845360"/>
            <a:ext cx="5533560" cy="4190760"/>
          </a:xfrm>
          <a:prstGeom prst="rect">
            <a:avLst/>
          </a:prstGeom>
          <a:ln w="0">
            <a:noFill/>
          </a:ln>
        </p:spPr>
      </p:pic>
      <p:sp>
        <p:nvSpPr>
          <p:cNvPr id="385" name="직사각형 1"/>
          <p:cNvSpPr/>
          <p:nvPr/>
        </p:nvSpPr>
        <p:spPr>
          <a:xfrm>
            <a:off x="2547360" y="1845360"/>
            <a:ext cx="4729680" cy="973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86" name="직사각형 16"/>
          <p:cNvSpPr/>
          <p:nvPr/>
        </p:nvSpPr>
        <p:spPr>
          <a:xfrm>
            <a:off x="2547360" y="2917440"/>
            <a:ext cx="6855120" cy="3118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87" name="직사각형 20"/>
          <p:cNvSpPr/>
          <p:nvPr/>
        </p:nvSpPr>
        <p:spPr>
          <a:xfrm>
            <a:off x="7371000" y="1845360"/>
            <a:ext cx="2031480" cy="973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88" name="TextBox 29"/>
          <p:cNvSpPr/>
          <p:nvPr/>
        </p:nvSpPr>
        <p:spPr>
          <a:xfrm>
            <a:off x="7378920" y="1863720"/>
            <a:ext cx="549000" cy="369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1" strike="noStrike" spc="-1">
              <a:solidFill>
                <a:schemeClr val="accent3">
                  <a:lumMod val="75000"/>
                </a:schemeClr>
              </a:solidFill>
              <a:latin typeface="맑은 고딕"/>
            </a:endParaRPr>
          </a:p>
        </p:txBody>
      </p:sp>
      <p:sp>
        <p:nvSpPr>
          <p:cNvPr id="389" name="TextBox 28"/>
          <p:cNvSpPr/>
          <p:nvPr/>
        </p:nvSpPr>
        <p:spPr>
          <a:xfrm>
            <a:off x="7248960" y="1920960"/>
            <a:ext cx="80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3">
                    <a:lumMod val="75000"/>
                  </a:schemeClr>
                </a:solidFill>
                <a:latin typeface="맑은 고딕"/>
              </a:rPr>
              <a:t>API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91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의류 상품 결제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92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93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94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95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96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97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98" name="그림 29"/>
          <p:cNvSpPr/>
          <p:nvPr/>
        </p:nvSpPr>
        <p:spPr>
          <a:xfrm>
            <a:off x="732600" y="1515960"/>
            <a:ext cx="3113640" cy="2499840"/>
          </a:xfrm>
          <a:prstGeom prst="roundRect">
            <a:avLst>
              <a:gd name="adj" fmla="val 8594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99" name="그림 35"/>
          <p:cNvSpPr/>
          <p:nvPr/>
        </p:nvSpPr>
        <p:spPr>
          <a:xfrm>
            <a:off x="7110000" y="1005840"/>
            <a:ext cx="2399760" cy="3212280"/>
          </a:xfrm>
          <a:prstGeom prst="roundRect">
            <a:avLst>
              <a:gd name="adj" fmla="val 8594"/>
            </a:avLst>
          </a:prstGeom>
          <a:blipFill rotWithShape="0">
            <a:blip r:embed="rId5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400" name="그룹 38"/>
          <p:cNvGrpSpPr/>
          <p:nvPr/>
        </p:nvGrpSpPr>
        <p:grpSpPr>
          <a:xfrm>
            <a:off x="4410000" y="1515960"/>
            <a:ext cx="2027520" cy="2499840"/>
            <a:chOff x="4410000" y="1515960"/>
            <a:chExt cx="2027520" cy="2499840"/>
          </a:xfrm>
        </p:grpSpPr>
        <p:sp>
          <p:nvSpPr>
            <p:cNvPr id="401" name="그림 33"/>
            <p:cNvSpPr/>
            <p:nvPr/>
          </p:nvSpPr>
          <p:spPr>
            <a:xfrm>
              <a:off x="4410000" y="1515960"/>
              <a:ext cx="2027520" cy="2499840"/>
            </a:xfrm>
            <a:prstGeom prst="roundRect">
              <a:avLst>
                <a:gd name="adj" fmla="val 8594"/>
              </a:avLst>
            </a:prstGeom>
            <a:blipFill rotWithShape="0">
              <a:blip r:embed="rId6"/>
              <a:srcRect/>
              <a:stretch/>
            </a:blipFill>
            <a:ln w="0"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402" name="직사각형 37"/>
            <p:cNvSpPr/>
            <p:nvPr/>
          </p:nvSpPr>
          <p:spPr>
            <a:xfrm>
              <a:off x="6115680" y="2831040"/>
              <a:ext cx="321840" cy="117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</p:grpSp>
      <p:sp>
        <p:nvSpPr>
          <p:cNvPr id="403" name="화살표: 갈매기형 수장 54"/>
          <p:cNvSpPr/>
          <p:nvPr/>
        </p:nvSpPr>
        <p:spPr>
          <a:xfrm rot="5400000">
            <a:off x="10686240" y="4028760"/>
            <a:ext cx="147960" cy="230760"/>
          </a:xfrm>
          <a:prstGeom prst="chevron">
            <a:avLst>
              <a:gd name="adj" fmla="val 50000"/>
            </a:avLst>
          </a:prstGeom>
          <a:solidFill>
            <a:srgbClr val="93C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04" name="그림 55"/>
          <p:cNvSpPr/>
          <p:nvPr/>
        </p:nvSpPr>
        <p:spPr>
          <a:xfrm>
            <a:off x="9976680" y="1739520"/>
            <a:ext cx="1565640" cy="1562760"/>
          </a:xfrm>
          <a:prstGeom prst="roundRect">
            <a:avLst>
              <a:gd name="adj" fmla="val 8594"/>
            </a:avLst>
          </a:prstGeom>
          <a:blipFill rotWithShape="0">
            <a:blip r:embed="rId7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05" name="그림 58"/>
          <p:cNvSpPr/>
          <p:nvPr/>
        </p:nvSpPr>
        <p:spPr>
          <a:xfrm>
            <a:off x="10056600" y="4532040"/>
            <a:ext cx="1406160" cy="1633320"/>
          </a:xfrm>
          <a:prstGeom prst="roundRect">
            <a:avLst>
              <a:gd name="adj" fmla="val 8594"/>
            </a:avLst>
          </a:prstGeom>
          <a:blipFill rotWithShape="0">
            <a:blip r:embed="rId8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06" name="그림 59"/>
          <p:cNvSpPr/>
          <p:nvPr/>
        </p:nvSpPr>
        <p:spPr>
          <a:xfrm>
            <a:off x="7713360" y="4338000"/>
            <a:ext cx="1360080" cy="2021040"/>
          </a:xfrm>
          <a:prstGeom prst="roundRect">
            <a:avLst>
              <a:gd name="adj" fmla="val 8594"/>
            </a:avLst>
          </a:prstGeom>
          <a:blipFill rotWithShape="0">
            <a:blip r:embed="rId9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07" name="그림 63"/>
          <p:cNvSpPr/>
          <p:nvPr/>
        </p:nvSpPr>
        <p:spPr>
          <a:xfrm>
            <a:off x="4593600" y="4517640"/>
            <a:ext cx="1940400" cy="1812600"/>
          </a:xfrm>
          <a:prstGeom prst="roundRect">
            <a:avLst>
              <a:gd name="adj" fmla="val 8594"/>
            </a:avLst>
          </a:prstGeom>
          <a:blipFill rotWithShape="0">
            <a:blip r:embed="rId10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08" name="그림 65"/>
          <p:cNvSpPr/>
          <p:nvPr/>
        </p:nvSpPr>
        <p:spPr>
          <a:xfrm>
            <a:off x="1278000" y="4218480"/>
            <a:ext cx="2079360" cy="2269440"/>
          </a:xfrm>
          <a:prstGeom prst="roundRect">
            <a:avLst>
              <a:gd name="adj" fmla="val 8594"/>
            </a:avLst>
          </a:prstGeom>
          <a:blipFill rotWithShape="0">
            <a:blip r:embed="rId11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09" name="화살표: 갈매기형 수장 73"/>
          <p:cNvSpPr/>
          <p:nvPr/>
        </p:nvSpPr>
        <p:spPr>
          <a:xfrm rot="10800000">
            <a:off x="9491040" y="5233680"/>
            <a:ext cx="147960" cy="230760"/>
          </a:xfrm>
          <a:prstGeom prst="chevron">
            <a:avLst>
              <a:gd name="adj" fmla="val 50000"/>
            </a:avLst>
          </a:prstGeom>
          <a:solidFill>
            <a:srgbClr val="93C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10" name="화살표: 갈매기형 수장 74"/>
          <p:cNvSpPr/>
          <p:nvPr/>
        </p:nvSpPr>
        <p:spPr>
          <a:xfrm rot="10800000">
            <a:off x="6816960" y="5193360"/>
            <a:ext cx="147960" cy="230760"/>
          </a:xfrm>
          <a:prstGeom prst="chevron">
            <a:avLst>
              <a:gd name="adj" fmla="val 50000"/>
            </a:avLst>
          </a:prstGeom>
          <a:solidFill>
            <a:srgbClr val="93C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11" name="화살표: 갈매기형 수장 75"/>
          <p:cNvSpPr/>
          <p:nvPr/>
        </p:nvSpPr>
        <p:spPr>
          <a:xfrm rot="10800000">
            <a:off x="4001400" y="5238720"/>
            <a:ext cx="147960" cy="230760"/>
          </a:xfrm>
          <a:prstGeom prst="chevron">
            <a:avLst>
              <a:gd name="adj" fmla="val 50000"/>
            </a:avLst>
          </a:prstGeom>
          <a:solidFill>
            <a:srgbClr val="93C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12" name="화살표: 갈매기형 수장 76"/>
          <p:cNvSpPr/>
          <p:nvPr/>
        </p:nvSpPr>
        <p:spPr>
          <a:xfrm>
            <a:off x="4001040" y="2552400"/>
            <a:ext cx="147960" cy="230760"/>
          </a:xfrm>
          <a:prstGeom prst="chevron">
            <a:avLst>
              <a:gd name="adj" fmla="val 50000"/>
            </a:avLst>
          </a:prstGeom>
          <a:solidFill>
            <a:srgbClr val="93C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13" name="화살표: 갈매기형 수장 77"/>
          <p:cNvSpPr/>
          <p:nvPr/>
        </p:nvSpPr>
        <p:spPr>
          <a:xfrm>
            <a:off x="6816960" y="2552400"/>
            <a:ext cx="147960" cy="230760"/>
          </a:xfrm>
          <a:prstGeom prst="chevron">
            <a:avLst>
              <a:gd name="adj" fmla="val 50000"/>
            </a:avLst>
          </a:prstGeom>
          <a:solidFill>
            <a:srgbClr val="93C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14" name="화살표: 갈매기형 수장 78"/>
          <p:cNvSpPr/>
          <p:nvPr/>
        </p:nvSpPr>
        <p:spPr>
          <a:xfrm>
            <a:off x="9578160" y="2521080"/>
            <a:ext cx="147960" cy="230760"/>
          </a:xfrm>
          <a:prstGeom prst="chevron">
            <a:avLst>
              <a:gd name="adj" fmla="val 50000"/>
            </a:avLst>
          </a:prstGeom>
          <a:solidFill>
            <a:srgbClr val="93C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16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의류 상품 결제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17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18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19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20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21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22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23" name="TextBox 11"/>
          <p:cNvSpPr/>
          <p:nvPr/>
        </p:nvSpPr>
        <p:spPr>
          <a:xfrm>
            <a:off x="6094080" y="3550680"/>
            <a:ext cx="254916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 dirty="0">
                <a:solidFill>
                  <a:schemeClr val="dk1"/>
                </a:solidFill>
                <a:latin typeface="맑은 고딕"/>
              </a:rPr>
              <a:t>결제 검증 후 </a:t>
            </a:r>
            <a:r>
              <a:rPr lang="ko-KR" sz="1200" b="0" strike="noStrike" spc="-1" dirty="0" err="1">
                <a:solidFill>
                  <a:schemeClr val="dk1"/>
                </a:solidFill>
                <a:latin typeface="맑은 고딕"/>
              </a:rPr>
              <a:t>백엔드</a:t>
            </a:r>
            <a:r>
              <a:rPr lang="ko-KR" sz="1200" b="0" strike="noStrike" spc="-1" dirty="0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sz="1200" b="0" strike="noStrike" spc="-1" dirty="0">
                <a:solidFill>
                  <a:schemeClr val="dk1"/>
                </a:solidFill>
                <a:latin typeface="맑은 고딕"/>
              </a:rPr>
              <a:t>API </a:t>
            </a:r>
            <a:r>
              <a:rPr lang="ko-KR" sz="1200" b="0" strike="noStrike" spc="-1" dirty="0">
                <a:solidFill>
                  <a:schemeClr val="dk1"/>
                </a:solidFill>
                <a:latin typeface="맑은 고딕"/>
              </a:rPr>
              <a:t>호출하고 </a:t>
            </a:r>
            <a:r>
              <a:rPr lang="ko-KR" sz="1200" b="0" strike="noStrike" spc="-1" dirty="0">
                <a:solidFill>
                  <a:srgbClr val="FF0000"/>
                </a:solidFill>
                <a:latin typeface="맑은 고딕"/>
              </a:rPr>
              <a:t>주문 완료 페이지로 이동</a:t>
            </a:r>
            <a:endParaRPr lang="en-US" sz="1200" b="0" strike="noStrike" spc="-1" dirty="0">
              <a:solidFill>
                <a:srgbClr val="FF0000"/>
              </a:solidFill>
              <a:latin typeface="Noto Sans KR"/>
            </a:endParaRPr>
          </a:p>
        </p:txBody>
      </p:sp>
      <p:pic>
        <p:nvPicPr>
          <p:cNvPr id="424" name="그림 3"/>
          <p:cNvPicPr/>
          <p:nvPr/>
        </p:nvPicPr>
        <p:blipFill>
          <a:blip r:embed="rId4"/>
          <a:stretch/>
        </p:blipFill>
        <p:spPr>
          <a:xfrm>
            <a:off x="6094080" y="4167360"/>
            <a:ext cx="5431320" cy="1141200"/>
          </a:xfrm>
          <a:prstGeom prst="rect">
            <a:avLst/>
          </a:prstGeom>
          <a:ln w="0">
            <a:noFill/>
          </a:ln>
        </p:spPr>
      </p:pic>
      <p:pic>
        <p:nvPicPr>
          <p:cNvPr id="425" name="그림 5"/>
          <p:cNvPicPr/>
          <p:nvPr/>
        </p:nvPicPr>
        <p:blipFill>
          <a:blip r:embed="rId5"/>
          <a:stretch/>
        </p:blipFill>
        <p:spPr>
          <a:xfrm>
            <a:off x="223920" y="4141440"/>
            <a:ext cx="5326560" cy="2085480"/>
          </a:xfrm>
          <a:prstGeom prst="rect">
            <a:avLst/>
          </a:prstGeom>
          <a:ln w="0">
            <a:noFill/>
          </a:ln>
        </p:spPr>
      </p:pic>
      <p:pic>
        <p:nvPicPr>
          <p:cNvPr id="426" name="그림 8"/>
          <p:cNvPicPr/>
          <p:nvPr/>
        </p:nvPicPr>
        <p:blipFill>
          <a:blip r:embed="rId6"/>
          <a:stretch/>
        </p:blipFill>
        <p:spPr>
          <a:xfrm>
            <a:off x="6095880" y="2307240"/>
            <a:ext cx="4520880" cy="1076760"/>
          </a:xfrm>
          <a:prstGeom prst="rect">
            <a:avLst/>
          </a:prstGeom>
          <a:ln w="0">
            <a:noFill/>
          </a:ln>
        </p:spPr>
      </p:pic>
      <p:pic>
        <p:nvPicPr>
          <p:cNvPr id="427" name="그림 10"/>
          <p:cNvPicPr/>
          <p:nvPr/>
        </p:nvPicPr>
        <p:blipFill>
          <a:blip r:embed="rId7"/>
          <a:stretch/>
        </p:blipFill>
        <p:spPr>
          <a:xfrm>
            <a:off x="225720" y="2307240"/>
            <a:ext cx="5326560" cy="1025640"/>
          </a:xfrm>
          <a:prstGeom prst="rect">
            <a:avLst/>
          </a:prstGeom>
          <a:ln w="0">
            <a:noFill/>
          </a:ln>
        </p:spPr>
      </p:pic>
      <p:sp>
        <p:nvSpPr>
          <p:cNvPr id="428" name="TextBox 28"/>
          <p:cNvSpPr/>
          <p:nvPr/>
        </p:nvSpPr>
        <p:spPr>
          <a:xfrm>
            <a:off x="185760" y="3524760"/>
            <a:ext cx="285732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 dirty="0" err="1">
                <a:solidFill>
                  <a:schemeClr val="dk1"/>
                </a:solidFill>
                <a:latin typeface="Segoe WPC"/>
              </a:rPr>
              <a:t>백엔드에서</a:t>
            </a:r>
            <a:r>
              <a:rPr lang="ko-KR" sz="1200" b="0" strike="noStrike" spc="-1" dirty="0">
                <a:solidFill>
                  <a:srgbClr val="FF0000"/>
                </a:solidFill>
                <a:latin typeface="Segoe WPC"/>
              </a:rPr>
              <a:t> 결제 검증</a:t>
            </a:r>
            <a:r>
              <a:rPr lang="en-US" sz="1200" b="0" strike="noStrike" spc="-1" dirty="0">
                <a:solidFill>
                  <a:srgbClr val="FF0000"/>
                </a:solidFill>
                <a:latin typeface="Segoe WPC"/>
              </a:rPr>
              <a:t>, </a:t>
            </a:r>
            <a:r>
              <a:rPr lang="ko-KR" sz="1200" b="0" strike="noStrike" spc="-1" dirty="0">
                <a:solidFill>
                  <a:srgbClr val="FF0000"/>
                </a:solidFill>
                <a:latin typeface="Segoe WPC"/>
              </a:rPr>
              <a:t>주문 생성</a:t>
            </a:r>
            <a:r>
              <a:rPr lang="en-US" sz="1200" b="0" strike="noStrike" spc="-1" dirty="0">
                <a:solidFill>
                  <a:srgbClr val="FF0000"/>
                </a:solidFill>
                <a:latin typeface="Segoe WPC"/>
              </a:rPr>
              <a:t>, </a:t>
            </a:r>
            <a:endParaRPr lang="en-US" sz="1200" b="0" strike="noStrike" spc="-1" dirty="0">
              <a:solidFill>
                <a:srgbClr val="FF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200" b="0" strike="noStrike" spc="-1" dirty="0">
                <a:solidFill>
                  <a:srgbClr val="FF0000"/>
                </a:solidFill>
                <a:latin typeface="Segoe WPC"/>
              </a:rPr>
              <a:t>적립금 처리</a:t>
            </a:r>
            <a:r>
              <a:rPr lang="ko-KR" sz="1200" b="0" strike="noStrike" spc="-1" dirty="0">
                <a:solidFill>
                  <a:schemeClr val="dk1"/>
                </a:solidFill>
                <a:latin typeface="Segoe WPC"/>
              </a:rPr>
              <a:t>를 모두 담당하는 핵심 로직</a:t>
            </a:r>
            <a:endParaRPr lang="en-US" sz="12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29" name="TextBox 29"/>
          <p:cNvSpPr/>
          <p:nvPr/>
        </p:nvSpPr>
        <p:spPr>
          <a:xfrm>
            <a:off x="6094080" y="1833120"/>
            <a:ext cx="31586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 dirty="0" err="1">
                <a:solidFill>
                  <a:schemeClr val="dk1"/>
                </a:solidFill>
                <a:latin typeface="Segoe WPC"/>
              </a:rPr>
              <a:t>포트원</a:t>
            </a:r>
            <a:r>
              <a:rPr lang="ko-KR" sz="1200" b="0" strike="noStrike" spc="-1" dirty="0">
                <a:solidFill>
                  <a:schemeClr val="dk1"/>
                </a:solidFill>
                <a:latin typeface="Segoe WPC"/>
              </a:rPr>
              <a:t> </a:t>
            </a:r>
            <a:r>
              <a:rPr lang="en-US" sz="1200" b="0" strike="noStrike" spc="-1" dirty="0">
                <a:solidFill>
                  <a:schemeClr val="dk1"/>
                </a:solidFill>
                <a:latin typeface="Segoe WPC"/>
              </a:rPr>
              <a:t>API</a:t>
            </a:r>
            <a:r>
              <a:rPr lang="ko-KR" sz="1200" b="0" strike="noStrike" spc="-1" dirty="0">
                <a:solidFill>
                  <a:schemeClr val="dk1"/>
                </a:solidFill>
                <a:latin typeface="Segoe WPC"/>
              </a:rPr>
              <a:t>를 통한 </a:t>
            </a:r>
            <a:r>
              <a:rPr lang="ko-KR" sz="1200" b="0" strike="noStrike" spc="-1" dirty="0">
                <a:solidFill>
                  <a:srgbClr val="FF0000"/>
                </a:solidFill>
                <a:latin typeface="Segoe WPC"/>
              </a:rPr>
              <a:t>실제 결제 검증 수행</a:t>
            </a:r>
            <a:endParaRPr lang="en-US" sz="1200" b="0" strike="noStrike" spc="-1" dirty="0">
              <a:solidFill>
                <a:srgbClr val="FF0000"/>
              </a:solidFill>
              <a:latin typeface="Noto Sans KR"/>
            </a:endParaRPr>
          </a:p>
        </p:txBody>
      </p:sp>
      <p:sp>
        <p:nvSpPr>
          <p:cNvPr id="430" name="TextBox 30"/>
          <p:cNvSpPr/>
          <p:nvPr/>
        </p:nvSpPr>
        <p:spPr>
          <a:xfrm>
            <a:off x="223920" y="1740960"/>
            <a:ext cx="205632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 dirty="0" err="1">
                <a:solidFill>
                  <a:schemeClr val="dk1"/>
                </a:solidFill>
                <a:latin typeface="Segoe WPC"/>
              </a:rPr>
              <a:t>프론트엔드에서</a:t>
            </a:r>
            <a:r>
              <a:rPr lang="ko-KR" sz="1200" b="0" strike="noStrike" spc="-1" dirty="0">
                <a:solidFill>
                  <a:schemeClr val="dk1"/>
                </a:solidFill>
                <a:latin typeface="Segoe WPC"/>
              </a:rPr>
              <a:t> </a:t>
            </a:r>
            <a:r>
              <a:rPr lang="ko-KR" sz="1200" b="0" strike="noStrike" spc="-1" dirty="0" err="1">
                <a:solidFill>
                  <a:schemeClr val="dk1"/>
                </a:solidFill>
                <a:latin typeface="Segoe WPC"/>
              </a:rPr>
              <a:t>백엔드로</a:t>
            </a:r>
            <a:r>
              <a:rPr lang="ko-KR" sz="1200" b="0" strike="noStrike" spc="-1" dirty="0">
                <a:solidFill>
                  <a:schemeClr val="dk1"/>
                </a:solidFill>
                <a:latin typeface="Segoe WPC"/>
              </a:rPr>
              <a:t> 결제 </a:t>
            </a:r>
            <a:r>
              <a:rPr lang="ko-KR" sz="1200" b="0" strike="noStrike" spc="-1" dirty="0">
                <a:solidFill>
                  <a:srgbClr val="FF0000"/>
                </a:solidFill>
                <a:latin typeface="Segoe WPC"/>
              </a:rPr>
              <a:t>주문 </a:t>
            </a:r>
            <a:r>
              <a:rPr lang="en-US" sz="1200" b="0" strike="noStrike" spc="-1" dirty="0">
                <a:solidFill>
                  <a:srgbClr val="FF0000"/>
                </a:solidFill>
                <a:latin typeface="Segoe WPC"/>
              </a:rPr>
              <a:t>API </a:t>
            </a:r>
            <a:r>
              <a:rPr lang="ko-KR" sz="1200" b="0" strike="noStrike" spc="-1" dirty="0">
                <a:solidFill>
                  <a:srgbClr val="FF0000"/>
                </a:solidFill>
                <a:latin typeface="Segoe WPC"/>
              </a:rPr>
              <a:t>호출</a:t>
            </a:r>
            <a:endParaRPr lang="en-US" sz="1200" b="0" strike="noStrike" spc="-1" dirty="0">
              <a:solidFill>
                <a:srgbClr val="FF0000"/>
              </a:solidFill>
              <a:latin typeface="Noto Sans KR"/>
            </a:endParaRPr>
          </a:p>
        </p:txBody>
      </p:sp>
      <p:pic>
        <p:nvPicPr>
          <p:cNvPr id="431" name="그림 19"/>
          <p:cNvPicPr/>
          <p:nvPr/>
        </p:nvPicPr>
        <p:blipFill>
          <a:blip r:embed="rId8"/>
          <a:stretch/>
        </p:blipFill>
        <p:spPr>
          <a:xfrm>
            <a:off x="5718600" y="5826960"/>
            <a:ext cx="6182280" cy="602640"/>
          </a:xfrm>
          <a:prstGeom prst="rect">
            <a:avLst/>
          </a:prstGeom>
          <a:ln w="0">
            <a:noFill/>
          </a:ln>
        </p:spPr>
      </p:pic>
      <p:sp>
        <p:nvSpPr>
          <p:cNvPr id="432" name="TextBox 31"/>
          <p:cNvSpPr/>
          <p:nvPr/>
        </p:nvSpPr>
        <p:spPr>
          <a:xfrm>
            <a:off x="6094080" y="5469840"/>
            <a:ext cx="2549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200" b="0" strike="noStrike" spc="-1" dirty="0">
                <a:solidFill>
                  <a:schemeClr val="dk1"/>
                </a:solidFill>
                <a:latin typeface="맑은 고딕"/>
              </a:rPr>
              <a:t>DB</a:t>
            </a:r>
            <a:r>
              <a:rPr lang="ko-KR" sz="1200" b="0" strike="noStrike" spc="-1" dirty="0">
                <a:solidFill>
                  <a:schemeClr val="dk1"/>
                </a:solidFill>
                <a:latin typeface="맑은 고딕"/>
              </a:rPr>
              <a:t>에 저장되는 내용</a:t>
            </a:r>
            <a:endParaRPr lang="en-US" sz="1200" b="0" strike="noStrike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34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로그인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35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36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37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38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39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40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441" name="그룹 8"/>
          <p:cNvGrpSpPr/>
          <p:nvPr/>
        </p:nvGrpSpPr>
        <p:grpSpPr>
          <a:xfrm>
            <a:off x="1278000" y="774720"/>
            <a:ext cx="8789400" cy="6165360"/>
            <a:chOff x="1278000" y="774720"/>
            <a:chExt cx="8789400" cy="6165360"/>
          </a:xfrm>
        </p:grpSpPr>
        <p:pic>
          <p:nvPicPr>
            <p:cNvPr id="442" name="그림 10"/>
            <p:cNvPicPr/>
            <p:nvPr/>
          </p:nvPicPr>
          <p:blipFill>
            <a:blip r:embed="rId4"/>
            <a:stretch/>
          </p:blipFill>
          <p:spPr>
            <a:xfrm>
              <a:off x="1278000" y="2196360"/>
              <a:ext cx="3965040" cy="3827160"/>
            </a:xfrm>
            <a:prstGeom prst="rect">
              <a:avLst/>
            </a:prstGeom>
            <a:ln w="0"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443" name="그림 17"/>
            <p:cNvSpPr/>
            <p:nvPr/>
          </p:nvSpPr>
          <p:spPr>
            <a:xfrm>
              <a:off x="7326000" y="1014840"/>
              <a:ext cx="2418480" cy="2462040"/>
            </a:xfrm>
            <a:prstGeom prst="roundRect">
              <a:avLst>
                <a:gd name="adj" fmla="val 16667"/>
              </a:avLst>
            </a:prstGeom>
            <a:blipFill rotWithShape="0">
              <a:blip r:embed="rId5"/>
              <a:srcRect/>
              <a:stretch/>
            </a:blipFill>
            <a:ln w="0">
              <a:noFill/>
            </a:ln>
            <a:effectLst>
              <a:outerShdw blurRad="152280" dist="11525" dir="868217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444" name="그림 39"/>
            <p:cNvSpPr/>
            <p:nvPr/>
          </p:nvSpPr>
          <p:spPr>
            <a:xfrm>
              <a:off x="7260840" y="4109760"/>
              <a:ext cx="2549520" cy="2576160"/>
            </a:xfrm>
            <a:prstGeom prst="roundRect">
              <a:avLst>
                <a:gd name="adj" fmla="val 16667"/>
              </a:avLst>
            </a:prstGeom>
            <a:blipFill rotWithShape="0">
              <a:blip r:embed="rId6"/>
              <a:srcRect/>
              <a:stretch/>
            </a:blipFill>
            <a:ln w="0">
              <a:noFill/>
            </a:ln>
            <a:effectLst>
              <a:outerShdw blurRad="152280" dist="11525" dir="868217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445" name="직사각형 5"/>
            <p:cNvSpPr/>
            <p:nvPr/>
          </p:nvSpPr>
          <p:spPr>
            <a:xfrm>
              <a:off x="3456360" y="4219200"/>
              <a:ext cx="318600" cy="167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  <p:sp>
          <p:nvSpPr>
            <p:cNvPr id="446" name="TextBox 7"/>
            <p:cNvSpPr/>
            <p:nvPr/>
          </p:nvSpPr>
          <p:spPr>
            <a:xfrm>
              <a:off x="5419440" y="3198600"/>
              <a:ext cx="254952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1600" b="1" strike="noStrike" spc="-1">
                  <a:solidFill>
                    <a:schemeClr val="dk1"/>
                  </a:solidFill>
                  <a:latin typeface="맑은 고딕"/>
                </a:rPr>
                <a:t>로컬 회원 가입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447" name="TextBox 42"/>
            <p:cNvSpPr/>
            <p:nvPr/>
          </p:nvSpPr>
          <p:spPr>
            <a:xfrm>
              <a:off x="5243400" y="5627880"/>
              <a:ext cx="254952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1600" b="1" strike="noStrike" spc="-1">
                  <a:solidFill>
                    <a:schemeClr val="dk1"/>
                  </a:solidFill>
                  <a:latin typeface="맑은 고딕"/>
                </a:rPr>
                <a:t>소셜 로그인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448" name="직사각형 43"/>
            <p:cNvSpPr/>
            <p:nvPr/>
          </p:nvSpPr>
          <p:spPr>
            <a:xfrm>
              <a:off x="2346120" y="4852080"/>
              <a:ext cx="1613160" cy="200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</p:grpSp>
      <p:cxnSp>
        <p:nvCxnSpPr>
          <p:cNvPr id="449" name="직선 화살표 연결선 44"/>
          <p:cNvCxnSpPr/>
          <p:nvPr/>
        </p:nvCxnSpPr>
        <p:spPr>
          <a:xfrm flipV="1">
            <a:off x="3774960" y="2421720"/>
            <a:ext cx="2919600" cy="178884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cxnSp>
        <p:nvCxnSpPr>
          <p:cNvPr id="450" name="직선 화살표 연결선 45"/>
          <p:cNvCxnSpPr>
            <a:stCxn id="448" idx="3"/>
          </p:cNvCxnSpPr>
          <p:nvPr/>
        </p:nvCxnSpPr>
        <p:spPr>
          <a:xfrm>
            <a:off x="3959280" y="4952160"/>
            <a:ext cx="3084840" cy="31500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52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일반 회원가입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53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54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55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56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57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58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459" name="그림 2"/>
          <p:cNvPicPr/>
          <p:nvPr/>
        </p:nvPicPr>
        <p:blipFill>
          <a:blip r:embed="rId4"/>
          <a:stretch/>
        </p:blipFill>
        <p:spPr>
          <a:xfrm>
            <a:off x="2567160" y="1969200"/>
            <a:ext cx="7057800" cy="4009680"/>
          </a:xfrm>
          <a:prstGeom prst="rect">
            <a:avLst/>
          </a:prstGeom>
          <a:ln w="0">
            <a:noFill/>
          </a:ln>
        </p:spPr>
      </p:pic>
      <p:sp>
        <p:nvSpPr>
          <p:cNvPr id="460" name="TextBox 11"/>
          <p:cNvSpPr/>
          <p:nvPr/>
        </p:nvSpPr>
        <p:spPr>
          <a:xfrm>
            <a:off x="1654920" y="1858680"/>
            <a:ext cx="775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61" name="직사각형 14"/>
          <p:cNvSpPr/>
          <p:nvPr/>
        </p:nvSpPr>
        <p:spPr>
          <a:xfrm>
            <a:off x="1662480" y="1845360"/>
            <a:ext cx="8118720" cy="11408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62" name="직사각형 19"/>
          <p:cNvSpPr/>
          <p:nvPr/>
        </p:nvSpPr>
        <p:spPr>
          <a:xfrm>
            <a:off x="1662480" y="3110400"/>
            <a:ext cx="8118720" cy="2992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63" name="TextBox 20"/>
          <p:cNvSpPr/>
          <p:nvPr/>
        </p:nvSpPr>
        <p:spPr>
          <a:xfrm>
            <a:off x="1578600" y="3108600"/>
            <a:ext cx="927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1">
                    <a:lumMod val="75000"/>
                  </a:schemeClr>
                </a:solidFill>
                <a:latin typeface="맑은 고딕"/>
              </a:rPr>
              <a:t>Back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64" name="TextBox 21"/>
          <p:cNvSpPr/>
          <p:nvPr/>
        </p:nvSpPr>
        <p:spPr>
          <a:xfrm>
            <a:off x="9196920" y="1858680"/>
            <a:ext cx="564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3">
                    <a:lumMod val="75000"/>
                  </a:schemeClr>
                </a:solidFill>
                <a:latin typeface="맑은 고딕"/>
              </a:rPr>
              <a:t>API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65" name="직사각형 31"/>
          <p:cNvSpPr/>
          <p:nvPr/>
        </p:nvSpPr>
        <p:spPr>
          <a:xfrm>
            <a:off x="8329680" y="1845360"/>
            <a:ext cx="1452240" cy="11408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67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일반 회원가입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68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69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70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71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72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73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474" name="그림 3"/>
          <p:cNvPicPr/>
          <p:nvPr/>
        </p:nvPicPr>
        <p:blipFill>
          <a:blip r:embed="rId4"/>
          <a:stretch/>
        </p:blipFill>
        <p:spPr>
          <a:xfrm>
            <a:off x="363600" y="2879820"/>
            <a:ext cx="5555520" cy="720720"/>
          </a:xfrm>
          <a:prstGeom prst="rect">
            <a:avLst/>
          </a:prstGeom>
          <a:ln w="0">
            <a:noFill/>
          </a:ln>
        </p:spPr>
      </p:pic>
      <p:sp>
        <p:nvSpPr>
          <p:cNvPr id="475" name="TextBox 18"/>
          <p:cNvSpPr/>
          <p:nvPr/>
        </p:nvSpPr>
        <p:spPr>
          <a:xfrm>
            <a:off x="373320" y="2482380"/>
            <a:ext cx="609552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사용자 </a:t>
            </a:r>
            <a:r>
              <a:rPr lang="ko-KR" sz="1600" b="0" strike="noStrike" spc="-1" dirty="0">
                <a:solidFill>
                  <a:srgbClr val="FF0000"/>
                </a:solidFill>
                <a:latin typeface="Segoe WPC"/>
              </a:rPr>
              <a:t>입력 데이터</a:t>
            </a: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를 </a:t>
            </a:r>
            <a:r>
              <a:rPr lang="ko-KR" sz="1600" b="0" strike="noStrike" spc="-1" dirty="0" err="1">
                <a:solidFill>
                  <a:schemeClr val="dk1"/>
                </a:solidFill>
                <a:latin typeface="Segoe WPC"/>
              </a:rPr>
              <a:t>백엔드로</a:t>
            </a: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 전송</a:t>
            </a:r>
            <a:endParaRPr lang="en-US" sz="16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476" name="그림 6"/>
          <p:cNvPicPr/>
          <p:nvPr/>
        </p:nvPicPr>
        <p:blipFill>
          <a:blip r:embed="rId5"/>
          <a:stretch/>
        </p:blipFill>
        <p:spPr>
          <a:xfrm>
            <a:off x="363600" y="4784940"/>
            <a:ext cx="3600000" cy="837720"/>
          </a:xfrm>
          <a:prstGeom prst="rect">
            <a:avLst/>
          </a:prstGeom>
          <a:ln w="0">
            <a:noFill/>
          </a:ln>
        </p:spPr>
      </p:pic>
      <p:sp>
        <p:nvSpPr>
          <p:cNvPr id="477" name="TextBox 28"/>
          <p:cNvSpPr/>
          <p:nvPr/>
        </p:nvSpPr>
        <p:spPr>
          <a:xfrm>
            <a:off x="363600" y="4333860"/>
            <a:ext cx="609552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600" b="0" strike="noStrike" spc="-1" dirty="0" err="1">
                <a:solidFill>
                  <a:schemeClr val="dk1"/>
                </a:solidFill>
                <a:latin typeface="Segoe WPC"/>
              </a:rPr>
              <a:t>프론트엔드</a:t>
            </a: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 요청을 받아 </a:t>
            </a:r>
            <a:r>
              <a:rPr lang="ko-KR" sz="1600" b="0" strike="noStrike" spc="-1" dirty="0">
                <a:solidFill>
                  <a:srgbClr val="FF0000"/>
                </a:solidFill>
                <a:latin typeface="Segoe WPC"/>
              </a:rPr>
              <a:t>서비스 계층으로 전달</a:t>
            </a:r>
            <a:endParaRPr lang="en-US" sz="1600" b="0" strike="noStrike" spc="-1" dirty="0">
              <a:solidFill>
                <a:srgbClr val="FF0000"/>
              </a:solidFill>
              <a:latin typeface="Noto Sans KR"/>
            </a:endParaRPr>
          </a:p>
        </p:txBody>
      </p:sp>
      <p:pic>
        <p:nvPicPr>
          <p:cNvPr id="478" name="그림 9"/>
          <p:cNvPicPr/>
          <p:nvPr/>
        </p:nvPicPr>
        <p:blipFill>
          <a:blip r:embed="rId6"/>
          <a:stretch/>
        </p:blipFill>
        <p:spPr>
          <a:xfrm>
            <a:off x="6192360" y="2879820"/>
            <a:ext cx="5545800" cy="1098360"/>
          </a:xfrm>
          <a:prstGeom prst="rect">
            <a:avLst/>
          </a:prstGeom>
          <a:ln w="0">
            <a:noFill/>
          </a:ln>
        </p:spPr>
      </p:pic>
      <p:sp>
        <p:nvSpPr>
          <p:cNvPr id="479" name="TextBox 29"/>
          <p:cNvSpPr/>
          <p:nvPr/>
        </p:nvSpPr>
        <p:spPr>
          <a:xfrm>
            <a:off x="6141240" y="2254500"/>
            <a:ext cx="609552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dk1"/>
                </a:solidFill>
                <a:latin typeface="Segoe WPC"/>
              </a:rPr>
              <a:t> </a:t>
            </a: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이메일 중복 확인</a:t>
            </a:r>
            <a:r>
              <a:rPr lang="en-US" sz="1600" b="0" strike="noStrike" spc="-1" dirty="0">
                <a:solidFill>
                  <a:schemeClr val="dk1"/>
                </a:solidFill>
                <a:latin typeface="Segoe WPC"/>
              </a:rPr>
              <a:t>, </a:t>
            </a: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비밀번호 암호화</a:t>
            </a:r>
            <a:r>
              <a:rPr lang="en-US" sz="1600" b="0" strike="noStrike" spc="-1" dirty="0">
                <a:solidFill>
                  <a:schemeClr val="dk1"/>
                </a:solidFill>
                <a:latin typeface="Segoe WPC"/>
              </a:rPr>
              <a:t>, </a:t>
            </a:r>
            <a:endParaRPr lang="en-US" sz="16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회원 엔티티 </a:t>
            </a:r>
            <a:r>
              <a:rPr lang="ko-KR" sz="1600" b="0" strike="noStrike" spc="-1" dirty="0">
                <a:solidFill>
                  <a:srgbClr val="FF0000"/>
                </a:solidFill>
                <a:latin typeface="Segoe WPC"/>
              </a:rPr>
              <a:t>생성 및 </a:t>
            </a:r>
            <a:r>
              <a:rPr lang="en-US" sz="1600" b="0" strike="noStrike" spc="-1" dirty="0">
                <a:solidFill>
                  <a:srgbClr val="FF0000"/>
                </a:solidFill>
                <a:latin typeface="Segoe WPC"/>
              </a:rPr>
              <a:t>DB </a:t>
            </a:r>
            <a:r>
              <a:rPr lang="ko-KR" sz="1600" b="0" strike="noStrike" spc="-1" dirty="0">
                <a:solidFill>
                  <a:srgbClr val="FF0000"/>
                </a:solidFill>
                <a:latin typeface="Segoe WPC"/>
              </a:rPr>
              <a:t>저장</a:t>
            </a:r>
            <a:endParaRPr lang="en-US" sz="1600" b="0" strike="noStrike" spc="-1" dirty="0">
              <a:solidFill>
                <a:srgbClr val="FF0000"/>
              </a:solidFill>
              <a:latin typeface="Noto Sans KR"/>
            </a:endParaRPr>
          </a:p>
        </p:txBody>
      </p:sp>
      <p:pic>
        <p:nvPicPr>
          <p:cNvPr id="480" name="그림 16"/>
          <p:cNvPicPr/>
          <p:nvPr/>
        </p:nvPicPr>
        <p:blipFill>
          <a:blip r:embed="rId7"/>
          <a:stretch/>
        </p:blipFill>
        <p:spPr>
          <a:xfrm>
            <a:off x="5330413" y="4904750"/>
            <a:ext cx="6690947" cy="420340"/>
          </a:xfrm>
          <a:prstGeom prst="rect">
            <a:avLst/>
          </a:prstGeom>
          <a:ln w="0">
            <a:noFill/>
          </a:ln>
        </p:spPr>
      </p:pic>
      <p:sp>
        <p:nvSpPr>
          <p:cNvPr id="481" name="TextBox 30"/>
          <p:cNvSpPr/>
          <p:nvPr/>
        </p:nvSpPr>
        <p:spPr>
          <a:xfrm>
            <a:off x="6192360" y="4333860"/>
            <a:ext cx="609552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600" b="0" strike="noStrike" spc="-1" dirty="0">
                <a:solidFill>
                  <a:srgbClr val="FF0000"/>
                </a:solidFill>
                <a:latin typeface="Segoe WPC"/>
              </a:rPr>
              <a:t>회원가입 성공 </a:t>
            </a: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시 </a:t>
            </a:r>
            <a:r>
              <a:rPr lang="en-US" sz="1600" b="0" strike="noStrike" spc="-1" dirty="0">
                <a:solidFill>
                  <a:schemeClr val="dk1"/>
                </a:solidFill>
                <a:latin typeface="Segoe WPC"/>
              </a:rPr>
              <a:t>DB </a:t>
            </a: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내용</a:t>
            </a:r>
            <a:endParaRPr lang="en-US" sz="1600" b="0" strike="noStrike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83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일반 로그인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84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85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86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87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88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89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490" name="그림 2"/>
          <p:cNvPicPr/>
          <p:nvPr/>
        </p:nvPicPr>
        <p:blipFill>
          <a:blip r:embed="rId4"/>
          <a:stretch/>
        </p:blipFill>
        <p:spPr>
          <a:xfrm>
            <a:off x="2727000" y="1839960"/>
            <a:ext cx="6737400" cy="4589280"/>
          </a:xfrm>
          <a:prstGeom prst="rect">
            <a:avLst/>
          </a:prstGeom>
          <a:ln w="0">
            <a:noFill/>
          </a:ln>
        </p:spPr>
      </p:pic>
      <p:sp>
        <p:nvSpPr>
          <p:cNvPr id="491" name="TextBox 11"/>
          <p:cNvSpPr/>
          <p:nvPr/>
        </p:nvSpPr>
        <p:spPr>
          <a:xfrm>
            <a:off x="1835280" y="1827720"/>
            <a:ext cx="847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92" name="직사각형 14"/>
          <p:cNvSpPr/>
          <p:nvPr/>
        </p:nvSpPr>
        <p:spPr>
          <a:xfrm>
            <a:off x="1842840" y="1814400"/>
            <a:ext cx="7723080" cy="16142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93" name="직사각형 21"/>
          <p:cNvSpPr/>
          <p:nvPr/>
        </p:nvSpPr>
        <p:spPr>
          <a:xfrm>
            <a:off x="8061840" y="3462120"/>
            <a:ext cx="1503720" cy="792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94" name="TextBox 28"/>
          <p:cNvSpPr/>
          <p:nvPr/>
        </p:nvSpPr>
        <p:spPr>
          <a:xfrm>
            <a:off x="7994520" y="3395880"/>
            <a:ext cx="564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3">
                    <a:lumMod val="75000"/>
                  </a:schemeClr>
                </a:solidFill>
                <a:latin typeface="맑은 고딕"/>
              </a:rPr>
              <a:t>API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95" name="직사각형 29"/>
          <p:cNvSpPr/>
          <p:nvPr/>
        </p:nvSpPr>
        <p:spPr>
          <a:xfrm>
            <a:off x="1842840" y="3460680"/>
            <a:ext cx="7723080" cy="30657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96" name="TextBox 30"/>
          <p:cNvSpPr/>
          <p:nvPr/>
        </p:nvSpPr>
        <p:spPr>
          <a:xfrm>
            <a:off x="1795320" y="3454560"/>
            <a:ext cx="927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1">
                    <a:lumMod val="75000"/>
                  </a:schemeClr>
                </a:solidFill>
                <a:latin typeface="맑은 고딕"/>
              </a:rPr>
              <a:t>Back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1"/>
          <p:cNvGrpSpPr/>
          <p:nvPr/>
        </p:nvGrpSpPr>
        <p:grpSpPr>
          <a:xfrm>
            <a:off x="0" y="-354960"/>
            <a:ext cx="12191760" cy="7380360"/>
            <a:chOff x="0" y="-354960"/>
            <a:chExt cx="12191760" cy="7380360"/>
          </a:xfrm>
        </p:grpSpPr>
        <p:sp>
          <p:nvSpPr>
            <p:cNvPr id="99" name="직사각형 3"/>
            <p:cNvSpPr/>
            <p:nvPr/>
          </p:nvSpPr>
          <p:spPr>
            <a:xfrm>
              <a:off x="0" y="0"/>
              <a:ext cx="12191760" cy="7025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ts val="4924"/>
                </a:lnSpc>
              </a:pPr>
              <a:endParaRPr lang="en-US" sz="1800" b="0" strike="noStrike" spc="1926">
                <a:solidFill>
                  <a:srgbClr val="000000"/>
                </a:solidFill>
                <a:latin typeface="Garet"/>
                <a:ea typeface="Garet"/>
              </a:endParaRPr>
            </a:p>
          </p:txBody>
        </p:sp>
        <p:grpSp>
          <p:nvGrpSpPr>
            <p:cNvPr id="100" name="Group 3"/>
            <p:cNvGrpSpPr/>
            <p:nvPr/>
          </p:nvGrpSpPr>
          <p:grpSpPr>
            <a:xfrm>
              <a:off x="241560" y="390240"/>
              <a:ext cx="1182600" cy="1150920"/>
              <a:chOff x="241560" y="390240"/>
              <a:chExt cx="1182600" cy="1150920"/>
            </a:xfrm>
          </p:grpSpPr>
          <p:sp>
            <p:nvSpPr>
              <p:cNvPr id="101" name="Freeform 4"/>
              <p:cNvSpPr/>
              <p:nvPr/>
            </p:nvSpPr>
            <p:spPr>
              <a:xfrm>
                <a:off x="241560" y="390240"/>
                <a:ext cx="1182600" cy="1150920"/>
              </a:xfrm>
              <a:custGeom>
                <a:avLst/>
                <a:gdLst>
                  <a:gd name="textAreaLeft" fmla="*/ 0 w 1182600"/>
                  <a:gd name="textAreaRight" fmla="*/ 1182960 w 1182600"/>
                  <a:gd name="textAreaTop" fmla="*/ 0 h 1150920"/>
                  <a:gd name="textAreaBottom" fmla="*/ 1151280 h 1150920"/>
                </a:gdLst>
                <a:ahLst/>
                <a:cxnLst/>
                <a:rect l="textAreaLeft" t="textAreaTop" r="textAreaRight" b="textAreaBottom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grpSp>
          <p:nvGrpSpPr>
            <p:cNvPr id="102" name="Group 6"/>
            <p:cNvGrpSpPr/>
            <p:nvPr/>
          </p:nvGrpSpPr>
          <p:grpSpPr>
            <a:xfrm>
              <a:off x="379440" y="521280"/>
              <a:ext cx="914040" cy="888840"/>
              <a:chOff x="379440" y="521280"/>
              <a:chExt cx="914040" cy="888840"/>
            </a:xfrm>
          </p:grpSpPr>
          <p:sp>
            <p:nvSpPr>
              <p:cNvPr id="103" name="Freeform 7"/>
              <p:cNvSpPr/>
              <p:nvPr/>
            </p:nvSpPr>
            <p:spPr>
              <a:xfrm>
                <a:off x="379440" y="521280"/>
                <a:ext cx="914040" cy="888840"/>
              </a:xfrm>
              <a:custGeom>
                <a:avLst/>
                <a:gdLst>
                  <a:gd name="textAreaLeft" fmla="*/ 0 w 914040"/>
                  <a:gd name="textAreaRight" fmla="*/ 914400 w 914040"/>
                  <a:gd name="textAreaTop" fmla="*/ 0 h 888840"/>
                  <a:gd name="textAreaBottom" fmla="*/ 889200 h 888840"/>
                </a:gdLst>
                <a:ahLst/>
                <a:cxnLst/>
                <a:rect l="textAreaLeft" t="textAreaTop" r="textAreaRight" b="textAreaBottom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  <p:sp>
          <p:nvSpPr>
            <p:cNvPr id="104" name="Freeform 8"/>
            <p:cNvSpPr/>
            <p:nvPr/>
          </p:nvSpPr>
          <p:spPr>
            <a:xfrm>
              <a:off x="543600" y="697320"/>
              <a:ext cx="578520" cy="536400"/>
            </a:xfrm>
            <a:custGeom>
              <a:avLst/>
              <a:gdLst>
                <a:gd name="textAreaLeft" fmla="*/ 0 w 578520"/>
                <a:gd name="textAreaRight" fmla="*/ 578880 w 578520"/>
                <a:gd name="textAreaTop" fmla="*/ 0 h 536400"/>
                <a:gd name="textAreaBottom" fmla="*/ 536760 h 536400"/>
              </a:gdLst>
              <a:ahLst/>
              <a:cxnLst/>
              <a:rect l="textAreaLeft" t="textAreaTop" r="textAreaRight" b="textAreaBottom"/>
              <a:pathLst>
                <a:path w="2072369" h="1974403">
                  <a:moveTo>
                    <a:pt x="0" y="0"/>
                  </a:moveTo>
                  <a:lnTo>
                    <a:pt x="2072370" y="0"/>
                  </a:lnTo>
                  <a:lnTo>
                    <a:pt x="2072370" y="1974403"/>
                  </a:lnTo>
                  <a:lnTo>
                    <a:pt x="0" y="19744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  <p:sp>
          <p:nvSpPr>
            <p:cNvPr id="105" name="TextBox 14"/>
            <p:cNvSpPr/>
            <p:nvPr/>
          </p:nvSpPr>
          <p:spPr>
            <a:xfrm rot="20094600">
              <a:off x="38160" y="151560"/>
              <a:ext cx="245700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REDUCE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06" name="TextBox 15"/>
            <p:cNvSpPr/>
            <p:nvPr/>
          </p:nvSpPr>
          <p:spPr>
            <a:xfrm>
              <a:off x="241560" y="1321920"/>
              <a:ext cx="245700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REUSE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07" name="TextBox 16"/>
            <p:cNvSpPr/>
            <p:nvPr/>
          </p:nvSpPr>
          <p:spPr>
            <a:xfrm>
              <a:off x="983880" y="1321920"/>
              <a:ext cx="171468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RECYCLE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108" name="AutoShape 17"/>
          <p:cNvSpPr/>
          <p:nvPr/>
        </p:nvSpPr>
        <p:spPr>
          <a:xfrm flipV="1">
            <a:off x="3130920" y="-875880"/>
            <a:ext cx="360" cy="314640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09" name="TextBox 9"/>
          <p:cNvSpPr/>
          <p:nvPr/>
        </p:nvSpPr>
        <p:spPr>
          <a:xfrm>
            <a:off x="3639600" y="633240"/>
            <a:ext cx="4126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strike="noStrike" spc="-1">
                <a:solidFill>
                  <a:srgbClr val="2A3B19"/>
                </a:solidFill>
                <a:latin typeface="맑은 고딕"/>
              </a:rPr>
              <a:t>목 차</a:t>
            </a:r>
            <a:endParaRPr lang="en-US" sz="4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0" name="TextBox 12"/>
          <p:cNvSpPr/>
          <p:nvPr/>
        </p:nvSpPr>
        <p:spPr>
          <a:xfrm>
            <a:off x="3639600" y="1965600"/>
            <a:ext cx="6452280" cy="3882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80000"/>
              </a:lnSpc>
            </a:pPr>
            <a:r>
              <a:rPr lang="en-US" sz="2800" b="1" strike="noStrike" spc="-1" dirty="0">
                <a:solidFill>
                  <a:srgbClr val="2A3B19"/>
                </a:solidFill>
                <a:latin typeface="맑은 고딕"/>
              </a:rPr>
              <a:t>1 </a:t>
            </a:r>
            <a:r>
              <a:rPr lang="ko-KR" sz="2800" b="1" strike="noStrike" spc="-1" dirty="0">
                <a:solidFill>
                  <a:srgbClr val="2A3B19"/>
                </a:solidFill>
                <a:latin typeface="맑은 고딕"/>
              </a:rPr>
              <a:t>프로젝트 배경</a:t>
            </a:r>
            <a:endParaRPr lang="en-US" altLang="ko-KR" sz="2800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r>
              <a:rPr lang="en-US" sz="2800" b="1" strike="noStrike" spc="-1" dirty="0">
                <a:solidFill>
                  <a:srgbClr val="2A3B19"/>
                </a:solidFill>
                <a:latin typeface="맑은 고딕"/>
              </a:rPr>
              <a:t>2 </a:t>
            </a:r>
            <a:r>
              <a:rPr lang="ko-KR" sz="2800" b="1" strike="noStrike" spc="-1" dirty="0">
                <a:solidFill>
                  <a:srgbClr val="2A3B19"/>
                </a:solidFill>
                <a:latin typeface="맑은 고딕"/>
              </a:rPr>
              <a:t>팀 구성 및 역할</a:t>
            </a: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r>
              <a:rPr lang="en-US" sz="2800" b="1" strike="noStrike" spc="-1" dirty="0">
                <a:solidFill>
                  <a:srgbClr val="2A3B19"/>
                </a:solidFill>
                <a:latin typeface="맑은 고딕"/>
              </a:rPr>
              <a:t>3 </a:t>
            </a:r>
            <a:r>
              <a:rPr lang="ko-KR" sz="2800" b="1" strike="noStrike" spc="-1" dirty="0">
                <a:solidFill>
                  <a:srgbClr val="2A3B19"/>
                </a:solidFill>
                <a:latin typeface="맑은 고딕"/>
              </a:rPr>
              <a:t>수행 절차 및 방법</a:t>
            </a: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r>
              <a:rPr lang="en-US" sz="2800" b="1" strike="noStrike" spc="-1" dirty="0">
                <a:solidFill>
                  <a:srgbClr val="2A3B19"/>
                </a:solidFill>
                <a:latin typeface="맑은 고딕"/>
              </a:rPr>
              <a:t>4 </a:t>
            </a:r>
            <a:r>
              <a:rPr lang="ko-KR" sz="2800" b="1" strike="noStrike" spc="-1" dirty="0">
                <a:solidFill>
                  <a:srgbClr val="2A3B19"/>
                </a:solidFill>
                <a:latin typeface="맑은 고딕"/>
              </a:rPr>
              <a:t>수행 결과</a:t>
            </a: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r>
              <a:rPr lang="en-US" sz="2800" b="1" strike="noStrike" spc="-1" dirty="0">
                <a:solidFill>
                  <a:srgbClr val="2A3B19"/>
                </a:solidFill>
                <a:latin typeface="맑은 고딕"/>
              </a:rPr>
              <a:t>5 </a:t>
            </a:r>
            <a:r>
              <a:rPr lang="ko-KR" sz="2800" b="1" strike="noStrike" spc="-1" dirty="0">
                <a:solidFill>
                  <a:srgbClr val="2A3B19"/>
                </a:solidFill>
                <a:latin typeface="맑은 고딕"/>
              </a:rPr>
              <a:t>오류 해결</a:t>
            </a: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80000"/>
              </a:lnSpc>
            </a:pPr>
            <a:r>
              <a:rPr lang="en-US" sz="2800" b="1" strike="noStrike" spc="-1" dirty="0">
                <a:solidFill>
                  <a:srgbClr val="2A3B19"/>
                </a:solidFill>
                <a:latin typeface="맑은 고딕"/>
              </a:rPr>
              <a:t>6 </a:t>
            </a:r>
            <a:r>
              <a:rPr lang="ko-KR" sz="2800" b="1" strike="noStrike" spc="-1" dirty="0" err="1">
                <a:solidFill>
                  <a:srgbClr val="2A3B19"/>
                </a:solidFill>
                <a:latin typeface="맑은 고딕"/>
              </a:rPr>
              <a:t>느낀점</a:t>
            </a:r>
            <a:endParaRPr lang="en-US" sz="2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1" name="Freeform 2"/>
          <p:cNvSpPr/>
          <p:nvPr/>
        </p:nvSpPr>
        <p:spPr>
          <a:xfrm>
            <a:off x="8620200" y="2101680"/>
            <a:ext cx="3571560" cy="4369320"/>
          </a:xfrm>
          <a:custGeom>
            <a:avLst/>
            <a:gdLst>
              <a:gd name="textAreaLeft" fmla="*/ 0 w 3571560"/>
              <a:gd name="textAreaRight" fmla="*/ 3571920 w 3571560"/>
              <a:gd name="textAreaTop" fmla="*/ 0 h 4369320"/>
              <a:gd name="textAreaBottom" fmla="*/ 4369680 h 4369320"/>
            </a:gdLst>
            <a:ahLst/>
            <a:cxnLst/>
            <a:rect l="textAreaLeft" t="textAreaTop" r="textAreaRight" b="textAreaBottom"/>
            <a:pathLst>
              <a:path w="10287000" h="12858750">
                <a:moveTo>
                  <a:pt x="0" y="0"/>
                </a:moveTo>
                <a:lnTo>
                  <a:pt x="10287000" y="0"/>
                </a:lnTo>
                <a:lnTo>
                  <a:pt x="10287000" y="12858750"/>
                </a:lnTo>
                <a:lnTo>
                  <a:pt x="0" y="128587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69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12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3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4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15" name="TextBox 20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6" name="TextBox 21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7" name="TextBox 22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98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일반 로그인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99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00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01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02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03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04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505" name="그림 3"/>
          <p:cNvPicPr/>
          <p:nvPr/>
        </p:nvPicPr>
        <p:blipFill>
          <a:blip r:embed="rId4"/>
          <a:stretch/>
        </p:blipFill>
        <p:spPr>
          <a:xfrm>
            <a:off x="213120" y="2309760"/>
            <a:ext cx="4428720" cy="980640"/>
          </a:xfrm>
          <a:prstGeom prst="rect">
            <a:avLst/>
          </a:prstGeom>
          <a:ln w="0">
            <a:noFill/>
          </a:ln>
        </p:spPr>
      </p:pic>
      <p:sp>
        <p:nvSpPr>
          <p:cNvPr id="506" name="TextBox 19"/>
          <p:cNvSpPr/>
          <p:nvPr/>
        </p:nvSpPr>
        <p:spPr>
          <a:xfrm>
            <a:off x="218520" y="1663560"/>
            <a:ext cx="4423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사용자 입력을 </a:t>
            </a:r>
            <a:r>
              <a:rPr lang="en-US" sz="1800" b="0" strike="noStrike" spc="-1">
                <a:solidFill>
                  <a:schemeClr val="dk1"/>
                </a:solidFill>
                <a:latin typeface="Segoe WPC"/>
              </a:rPr>
              <a:t>Redux </a:t>
            </a: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액션으로 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디스패치 후 성공 시 메인 페이지로 이동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507" name="그림 8"/>
          <p:cNvPicPr/>
          <p:nvPr/>
        </p:nvPicPr>
        <p:blipFill>
          <a:blip r:embed="rId5"/>
          <a:stretch/>
        </p:blipFill>
        <p:spPr>
          <a:xfrm>
            <a:off x="213120" y="4186080"/>
            <a:ext cx="5438520" cy="685440"/>
          </a:xfrm>
          <a:prstGeom prst="rect">
            <a:avLst/>
          </a:prstGeom>
          <a:ln w="0">
            <a:noFill/>
          </a:ln>
        </p:spPr>
      </p:pic>
      <p:pic>
        <p:nvPicPr>
          <p:cNvPr id="508" name="그림 10"/>
          <p:cNvPicPr/>
          <p:nvPr/>
        </p:nvPicPr>
        <p:blipFill>
          <a:blip r:embed="rId6"/>
          <a:stretch/>
        </p:blipFill>
        <p:spPr>
          <a:xfrm>
            <a:off x="213120" y="5725440"/>
            <a:ext cx="5986800" cy="921960"/>
          </a:xfrm>
          <a:prstGeom prst="rect">
            <a:avLst/>
          </a:prstGeom>
          <a:ln w="0">
            <a:noFill/>
          </a:ln>
        </p:spPr>
      </p:pic>
      <p:pic>
        <p:nvPicPr>
          <p:cNvPr id="509" name="그림 16"/>
          <p:cNvPicPr/>
          <p:nvPr/>
        </p:nvPicPr>
        <p:blipFill>
          <a:blip r:embed="rId7"/>
          <a:stretch/>
        </p:blipFill>
        <p:spPr>
          <a:xfrm>
            <a:off x="5986440" y="2307240"/>
            <a:ext cx="5986800" cy="873360"/>
          </a:xfrm>
          <a:prstGeom prst="rect">
            <a:avLst/>
          </a:prstGeom>
          <a:ln w="0">
            <a:noFill/>
          </a:ln>
        </p:spPr>
      </p:pic>
      <p:pic>
        <p:nvPicPr>
          <p:cNvPr id="510" name="그림 18"/>
          <p:cNvPicPr/>
          <p:nvPr/>
        </p:nvPicPr>
        <p:blipFill>
          <a:blip r:embed="rId8"/>
          <a:stretch/>
        </p:blipFill>
        <p:spPr>
          <a:xfrm>
            <a:off x="5986440" y="4184640"/>
            <a:ext cx="5981400" cy="990360"/>
          </a:xfrm>
          <a:prstGeom prst="rect">
            <a:avLst/>
          </a:prstGeom>
          <a:ln w="0">
            <a:noFill/>
          </a:ln>
        </p:spPr>
      </p:pic>
      <p:sp>
        <p:nvSpPr>
          <p:cNvPr id="511" name="TextBox 31"/>
          <p:cNvSpPr/>
          <p:nvPr/>
        </p:nvSpPr>
        <p:spPr>
          <a:xfrm>
            <a:off x="213120" y="3417480"/>
            <a:ext cx="33620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백엔드 로그인 </a:t>
            </a:r>
            <a:r>
              <a:rPr lang="en-US" sz="1800" b="0" strike="noStrike" spc="-1">
                <a:solidFill>
                  <a:schemeClr val="dk1"/>
                </a:solidFill>
                <a:latin typeface="Segoe WPC"/>
              </a:rPr>
              <a:t>API</a:t>
            </a: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를 호출하여 사용자 인증 및 토큰을 받아옴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12" name="TextBox 33"/>
          <p:cNvSpPr/>
          <p:nvPr/>
        </p:nvSpPr>
        <p:spPr>
          <a:xfrm>
            <a:off x="213120" y="4994280"/>
            <a:ext cx="66196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사용자 인증 후 </a:t>
            </a:r>
            <a:r>
              <a:rPr lang="en-US" sz="1800" b="0" strike="noStrike" spc="-1">
                <a:solidFill>
                  <a:schemeClr val="dk1"/>
                </a:solidFill>
                <a:latin typeface="Segoe WPC"/>
              </a:rPr>
              <a:t>JWT </a:t>
            </a: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토큰을 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발급하여 클라이언트에 반환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13" name="TextBox 35"/>
          <p:cNvSpPr/>
          <p:nvPr/>
        </p:nvSpPr>
        <p:spPr>
          <a:xfrm>
            <a:off x="5986440" y="3429000"/>
            <a:ext cx="5981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클레임 정보와 만료 시간을 받아 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chemeClr val="dk1"/>
                </a:solidFill>
                <a:latin typeface="Segoe WPC"/>
              </a:rPr>
              <a:t>JWT </a:t>
            </a: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토큰을 생성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14" name="TextBox 37"/>
          <p:cNvSpPr/>
          <p:nvPr/>
        </p:nvSpPr>
        <p:spPr>
          <a:xfrm>
            <a:off x="5986440" y="1629360"/>
            <a:ext cx="60955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이메일 존재 확인</a:t>
            </a:r>
            <a:r>
              <a:rPr lang="en-US" sz="1800" b="0" strike="noStrike" spc="-1">
                <a:solidFill>
                  <a:schemeClr val="dk1"/>
                </a:solidFill>
                <a:latin typeface="Segoe WPC"/>
              </a:rPr>
              <a:t>, </a:t>
            </a: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비밀번호 검증 후 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회원 정보를 </a:t>
            </a:r>
            <a:r>
              <a:rPr lang="en-US" sz="1800" b="0" strike="noStrike" spc="-1">
                <a:solidFill>
                  <a:schemeClr val="dk1"/>
                </a:solidFill>
                <a:latin typeface="Segoe WPC"/>
              </a:rPr>
              <a:t>DTO</a:t>
            </a:r>
            <a:r>
              <a:rPr lang="ko-KR" sz="1800" b="0" strike="noStrike" spc="-1">
                <a:solidFill>
                  <a:schemeClr val="dk1"/>
                </a:solidFill>
                <a:latin typeface="Segoe WPC"/>
              </a:rPr>
              <a:t>로 변환하여 반환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16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카카오 회원가입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17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18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19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20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21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22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523" name="그림 2"/>
          <p:cNvPicPr/>
          <p:nvPr/>
        </p:nvPicPr>
        <p:blipFill>
          <a:blip r:embed="rId4"/>
          <a:stretch/>
        </p:blipFill>
        <p:spPr>
          <a:xfrm>
            <a:off x="3665520" y="1566720"/>
            <a:ext cx="5244120" cy="4961160"/>
          </a:xfrm>
          <a:prstGeom prst="rect">
            <a:avLst/>
          </a:prstGeom>
          <a:ln w="0">
            <a:noFill/>
          </a:ln>
        </p:spPr>
      </p:pic>
      <p:sp>
        <p:nvSpPr>
          <p:cNvPr id="524" name="TextBox 11"/>
          <p:cNvSpPr/>
          <p:nvPr/>
        </p:nvSpPr>
        <p:spPr>
          <a:xfrm>
            <a:off x="3150360" y="1382040"/>
            <a:ext cx="802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25" name="직사각형 14"/>
          <p:cNvSpPr/>
          <p:nvPr/>
        </p:nvSpPr>
        <p:spPr>
          <a:xfrm>
            <a:off x="3164040" y="1410480"/>
            <a:ext cx="5805720" cy="16002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26" name="직사각형 15"/>
          <p:cNvSpPr/>
          <p:nvPr/>
        </p:nvSpPr>
        <p:spPr>
          <a:xfrm>
            <a:off x="3164040" y="3053880"/>
            <a:ext cx="5805720" cy="3556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27" name="TextBox 16"/>
          <p:cNvSpPr/>
          <p:nvPr/>
        </p:nvSpPr>
        <p:spPr>
          <a:xfrm>
            <a:off x="3088080" y="3059640"/>
            <a:ext cx="927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1">
                    <a:lumMod val="75000"/>
                  </a:schemeClr>
                </a:solidFill>
                <a:latin typeface="맑은 고딕"/>
              </a:rPr>
              <a:t>Back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28" name="직사각형 17"/>
          <p:cNvSpPr/>
          <p:nvPr/>
        </p:nvSpPr>
        <p:spPr>
          <a:xfrm>
            <a:off x="7515360" y="3054240"/>
            <a:ext cx="1454760" cy="1324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29" name="TextBox 18"/>
          <p:cNvSpPr/>
          <p:nvPr/>
        </p:nvSpPr>
        <p:spPr>
          <a:xfrm>
            <a:off x="7431840" y="3011040"/>
            <a:ext cx="56448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strike="noStrike" spc="-1">
                <a:solidFill>
                  <a:schemeClr val="accent3">
                    <a:lumMod val="75000"/>
                  </a:schemeClr>
                </a:solidFill>
                <a:latin typeface="맑은 고딕"/>
              </a:rPr>
              <a:t>API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31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카카오 회원가입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32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33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34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35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36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37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538" name="그림 3"/>
          <p:cNvPicPr/>
          <p:nvPr/>
        </p:nvPicPr>
        <p:blipFill>
          <a:blip r:embed="rId4"/>
          <a:stretch/>
        </p:blipFill>
        <p:spPr>
          <a:xfrm>
            <a:off x="363600" y="2257560"/>
            <a:ext cx="5019480" cy="952200"/>
          </a:xfrm>
          <a:prstGeom prst="rect">
            <a:avLst/>
          </a:prstGeom>
          <a:ln w="0">
            <a:noFill/>
          </a:ln>
        </p:spPr>
      </p:pic>
      <p:pic>
        <p:nvPicPr>
          <p:cNvPr id="539" name="그림 5"/>
          <p:cNvPicPr/>
          <p:nvPr/>
        </p:nvPicPr>
        <p:blipFill>
          <a:blip r:embed="rId5"/>
          <a:stretch/>
        </p:blipFill>
        <p:spPr>
          <a:xfrm>
            <a:off x="363600" y="4253760"/>
            <a:ext cx="5414760" cy="591120"/>
          </a:xfrm>
          <a:prstGeom prst="rect">
            <a:avLst/>
          </a:prstGeom>
          <a:ln w="0">
            <a:noFill/>
          </a:ln>
        </p:spPr>
      </p:pic>
      <p:pic>
        <p:nvPicPr>
          <p:cNvPr id="540" name="그림 7"/>
          <p:cNvPicPr/>
          <p:nvPr/>
        </p:nvPicPr>
        <p:blipFill>
          <a:blip r:embed="rId6"/>
          <a:stretch/>
        </p:blipFill>
        <p:spPr>
          <a:xfrm>
            <a:off x="363600" y="5765760"/>
            <a:ext cx="5414760" cy="815760"/>
          </a:xfrm>
          <a:prstGeom prst="rect">
            <a:avLst/>
          </a:prstGeom>
          <a:ln w="0">
            <a:noFill/>
          </a:ln>
        </p:spPr>
      </p:pic>
      <p:pic>
        <p:nvPicPr>
          <p:cNvPr id="541" name="그림 9"/>
          <p:cNvPicPr/>
          <p:nvPr/>
        </p:nvPicPr>
        <p:blipFill>
          <a:blip r:embed="rId7"/>
          <a:stretch/>
        </p:blipFill>
        <p:spPr>
          <a:xfrm>
            <a:off x="6591600" y="2257560"/>
            <a:ext cx="3369960" cy="1227960"/>
          </a:xfrm>
          <a:prstGeom prst="rect">
            <a:avLst/>
          </a:prstGeom>
          <a:ln w="0">
            <a:noFill/>
          </a:ln>
        </p:spPr>
      </p:pic>
      <p:pic>
        <p:nvPicPr>
          <p:cNvPr id="542" name="그림 19"/>
          <p:cNvPicPr/>
          <p:nvPr/>
        </p:nvPicPr>
        <p:blipFill>
          <a:blip r:embed="rId8"/>
          <a:stretch/>
        </p:blipFill>
        <p:spPr>
          <a:xfrm>
            <a:off x="6591600" y="4253760"/>
            <a:ext cx="4576320" cy="1057320"/>
          </a:xfrm>
          <a:prstGeom prst="rect">
            <a:avLst/>
          </a:prstGeom>
          <a:ln w="0">
            <a:noFill/>
          </a:ln>
        </p:spPr>
      </p:pic>
      <p:pic>
        <p:nvPicPr>
          <p:cNvPr id="543" name="그림 21"/>
          <p:cNvPicPr/>
          <p:nvPr/>
        </p:nvPicPr>
        <p:blipFill>
          <a:blip r:embed="rId9"/>
          <a:stretch/>
        </p:blipFill>
        <p:spPr>
          <a:xfrm>
            <a:off x="5985000" y="5926080"/>
            <a:ext cx="6182280" cy="494640"/>
          </a:xfrm>
          <a:prstGeom prst="rect">
            <a:avLst/>
          </a:prstGeom>
          <a:ln w="0">
            <a:noFill/>
          </a:ln>
        </p:spPr>
      </p:pic>
      <p:sp>
        <p:nvSpPr>
          <p:cNvPr id="544" name="TextBox 29"/>
          <p:cNvSpPr/>
          <p:nvPr/>
        </p:nvSpPr>
        <p:spPr>
          <a:xfrm>
            <a:off x="363600" y="1611000"/>
            <a:ext cx="60955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카카오 </a:t>
            </a:r>
            <a:r>
              <a:rPr lang="en-US" sz="1800" b="0" strike="noStrike" spc="-1" dirty="0">
                <a:solidFill>
                  <a:srgbClr val="FF0000"/>
                </a:solidFill>
                <a:latin typeface="Segoe WPC"/>
              </a:rPr>
              <a:t>OAuth </a:t>
            </a:r>
            <a:r>
              <a:rPr lang="ko-KR" sz="1800" b="0" strike="noStrike" spc="-1" dirty="0">
                <a:solidFill>
                  <a:srgbClr val="FF0000"/>
                </a:solidFill>
                <a:latin typeface="Segoe WPC"/>
              </a:rPr>
              <a:t>인증</a:t>
            </a: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 </a:t>
            </a:r>
            <a:r>
              <a:rPr lang="en-US" sz="1800" b="0" strike="noStrike" spc="-1" dirty="0">
                <a:solidFill>
                  <a:schemeClr val="dk1"/>
                </a:solidFill>
                <a:latin typeface="Segoe WPC"/>
              </a:rPr>
              <a:t>URL</a:t>
            </a: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을 생성하여 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사용자를 카카오 인증 페이지로 이동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45" name="TextBox 31"/>
          <p:cNvSpPr/>
          <p:nvPr/>
        </p:nvSpPr>
        <p:spPr>
          <a:xfrm>
            <a:off x="363600" y="3600360"/>
            <a:ext cx="60955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카카오</a:t>
            </a:r>
            <a:r>
              <a:rPr lang="ko-KR" sz="1800" b="0" strike="noStrike" spc="-1" dirty="0">
                <a:solidFill>
                  <a:srgbClr val="FF0000"/>
                </a:solidFill>
                <a:latin typeface="Segoe WPC"/>
              </a:rPr>
              <a:t> </a:t>
            </a:r>
            <a:r>
              <a:rPr lang="en-US" altLang="ko-KR" spc="-1" dirty="0">
                <a:solidFill>
                  <a:srgbClr val="FF0000"/>
                </a:solidFill>
                <a:latin typeface="Segoe WPC"/>
              </a:rPr>
              <a:t>Access</a:t>
            </a:r>
            <a:r>
              <a:rPr lang="ko-KR" sz="1800" b="0" strike="noStrike" spc="-1" dirty="0">
                <a:solidFill>
                  <a:srgbClr val="FF0000"/>
                </a:solidFill>
                <a:latin typeface="Segoe WPC"/>
              </a:rPr>
              <a:t> </a:t>
            </a:r>
            <a:r>
              <a:rPr lang="en-US" altLang="ko-KR" spc="-1" dirty="0">
                <a:solidFill>
                  <a:srgbClr val="FF0000"/>
                </a:solidFill>
                <a:latin typeface="Segoe WPC"/>
              </a:rPr>
              <a:t>Token</a:t>
            </a: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을 </a:t>
            </a:r>
            <a:r>
              <a:rPr lang="ko-KR" sz="1800" b="0" strike="noStrike" spc="-1" dirty="0" err="1">
                <a:solidFill>
                  <a:schemeClr val="dk1"/>
                </a:solidFill>
                <a:latin typeface="Segoe WPC"/>
              </a:rPr>
              <a:t>백엔드로</a:t>
            </a: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전송하여 회원 정보 처리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46" name="TextBox 33"/>
          <p:cNvSpPr/>
          <p:nvPr/>
        </p:nvSpPr>
        <p:spPr>
          <a:xfrm>
            <a:off x="363600" y="5044320"/>
            <a:ext cx="60955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카카오 액세스 토큰으로 회원 정보를 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조회하고 </a:t>
            </a:r>
            <a:r>
              <a:rPr lang="en-US" sz="1800" b="0" strike="noStrike" spc="-1" dirty="0">
                <a:solidFill>
                  <a:srgbClr val="FF0000"/>
                </a:solidFill>
                <a:latin typeface="Segoe WPC"/>
              </a:rPr>
              <a:t>JWT </a:t>
            </a:r>
            <a:r>
              <a:rPr lang="ko-KR" sz="1800" b="0" strike="noStrike" spc="-1" dirty="0">
                <a:solidFill>
                  <a:srgbClr val="FF0000"/>
                </a:solidFill>
                <a:latin typeface="Segoe WPC"/>
              </a:rPr>
              <a:t>토큰을 발급</a:t>
            </a:r>
            <a:endParaRPr lang="en-US" sz="1800" b="0" strike="noStrike" spc="-1" dirty="0">
              <a:solidFill>
                <a:srgbClr val="FF0000"/>
              </a:solidFill>
              <a:latin typeface="Noto Sans KR"/>
            </a:endParaRPr>
          </a:p>
        </p:txBody>
      </p:sp>
      <p:sp>
        <p:nvSpPr>
          <p:cNvPr id="547" name="TextBox 35"/>
          <p:cNvSpPr/>
          <p:nvPr/>
        </p:nvSpPr>
        <p:spPr>
          <a:xfrm>
            <a:off x="6591600" y="1611000"/>
            <a:ext cx="609552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카카오 </a:t>
            </a:r>
            <a:r>
              <a:rPr lang="en-US" sz="1800" b="0" strike="noStrike" spc="-1" dirty="0">
                <a:solidFill>
                  <a:schemeClr val="dk1"/>
                </a:solidFill>
                <a:latin typeface="Segoe WPC"/>
              </a:rPr>
              <a:t>API</a:t>
            </a: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로 이메일 조회 후 기존 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회원이면 반환</a:t>
            </a:r>
            <a:r>
              <a:rPr lang="en-US" sz="1800" b="0" strike="noStrike" spc="-1" dirty="0">
                <a:solidFill>
                  <a:schemeClr val="dk1"/>
                </a:solidFill>
                <a:latin typeface="Segoe WPC"/>
              </a:rPr>
              <a:t>, </a:t>
            </a: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없으면 </a:t>
            </a:r>
            <a:r>
              <a:rPr lang="ko-KR" sz="1800" b="0" strike="noStrike" spc="-1" dirty="0">
                <a:solidFill>
                  <a:srgbClr val="FF0000"/>
                </a:solidFill>
                <a:latin typeface="Segoe WPC"/>
              </a:rPr>
              <a:t>소셜 회원 자동 생성</a:t>
            </a:r>
            <a:endParaRPr lang="en-US" sz="1800" b="0" strike="noStrike" spc="-1" dirty="0">
              <a:solidFill>
                <a:srgbClr val="FF0000"/>
              </a:solidFill>
              <a:latin typeface="Noto Sans KR"/>
            </a:endParaRPr>
          </a:p>
        </p:txBody>
      </p:sp>
      <p:sp>
        <p:nvSpPr>
          <p:cNvPr id="548" name="TextBox 37"/>
          <p:cNvSpPr/>
          <p:nvPr/>
        </p:nvSpPr>
        <p:spPr>
          <a:xfrm>
            <a:off x="6569280" y="3607560"/>
            <a:ext cx="63432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카카오 액세스 토큰으로 카카오 </a:t>
            </a:r>
            <a:r>
              <a:rPr lang="en-US" sz="1800" b="0" strike="noStrike" spc="-1" dirty="0">
                <a:solidFill>
                  <a:schemeClr val="dk1"/>
                </a:solidFill>
                <a:latin typeface="Segoe WPC"/>
              </a:rPr>
              <a:t>API</a:t>
            </a: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를 호출하여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0" strike="noStrike" spc="-1" dirty="0">
                <a:solidFill>
                  <a:schemeClr val="dk1"/>
                </a:solidFill>
                <a:latin typeface="Segoe WPC"/>
              </a:rPr>
              <a:t>사용자 </a:t>
            </a:r>
            <a:r>
              <a:rPr lang="ko-KR" sz="1800" b="0" strike="noStrike" spc="-1" dirty="0">
                <a:solidFill>
                  <a:srgbClr val="FF0000"/>
                </a:solidFill>
                <a:latin typeface="Segoe WPC"/>
              </a:rPr>
              <a:t>이메일 정보를 조회</a:t>
            </a:r>
            <a:endParaRPr lang="en-US" sz="1800" b="0" strike="noStrike" spc="-1" dirty="0">
              <a:solidFill>
                <a:srgbClr val="FF0000"/>
              </a:solidFill>
              <a:latin typeface="Noto Sans KR"/>
            </a:endParaRPr>
          </a:p>
        </p:txBody>
      </p:sp>
      <p:sp>
        <p:nvSpPr>
          <p:cNvPr id="549" name="TextBox 38"/>
          <p:cNvSpPr/>
          <p:nvPr/>
        </p:nvSpPr>
        <p:spPr>
          <a:xfrm>
            <a:off x="6569280" y="5450400"/>
            <a:ext cx="488592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소셜 회원가입 성공 시 </a:t>
            </a:r>
            <a:r>
              <a:rPr lang="en-US" sz="1600" b="0" strike="noStrike" spc="-1" dirty="0">
                <a:solidFill>
                  <a:schemeClr val="dk1"/>
                </a:solidFill>
                <a:latin typeface="Segoe WPC"/>
              </a:rPr>
              <a:t>DB </a:t>
            </a:r>
            <a:r>
              <a:rPr lang="ko-KR" sz="1600" b="0" strike="noStrike" spc="-1" dirty="0">
                <a:solidFill>
                  <a:schemeClr val="dk1"/>
                </a:solidFill>
                <a:latin typeface="Segoe WPC"/>
              </a:rPr>
              <a:t>내용</a:t>
            </a:r>
            <a:endParaRPr lang="en-US" sz="1600" b="0" strike="noStrike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82" name="TextBox 12"/>
          <p:cNvSpPr/>
          <p:nvPr/>
        </p:nvSpPr>
        <p:spPr>
          <a:xfrm>
            <a:off x="3645720" y="34632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커뮤니티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83" name="AutoShape 17"/>
          <p:cNvSpPr/>
          <p:nvPr/>
        </p:nvSpPr>
        <p:spPr>
          <a:xfrm flipV="1">
            <a:off x="3044880" y="0"/>
            <a:ext cx="5400" cy="9889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84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85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86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87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88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589" name="그림 2"/>
          <p:cNvPicPr/>
          <p:nvPr/>
        </p:nvPicPr>
        <p:blipFill>
          <a:blip r:embed="rId4"/>
          <a:srcRect l="5153" t="7800"/>
          <a:stretch/>
        </p:blipFill>
        <p:spPr>
          <a:xfrm>
            <a:off x="74160" y="2365920"/>
            <a:ext cx="4469760" cy="2460960"/>
          </a:xfrm>
          <a:prstGeom prst="rect">
            <a:avLst/>
          </a:prstGeom>
          <a:ln w="0"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90" name="그림 9"/>
          <p:cNvPicPr/>
          <p:nvPr/>
        </p:nvPicPr>
        <p:blipFill>
          <a:blip r:embed="rId5"/>
          <a:stretch/>
        </p:blipFill>
        <p:spPr>
          <a:xfrm>
            <a:off x="4752000" y="1165320"/>
            <a:ext cx="2499840" cy="2235960"/>
          </a:xfrm>
          <a:prstGeom prst="rect">
            <a:avLst/>
          </a:prstGeom>
          <a:ln w="0">
            <a:noFill/>
          </a:ln>
        </p:spPr>
      </p:pic>
      <p:pic>
        <p:nvPicPr>
          <p:cNvPr id="591" name="그림 11"/>
          <p:cNvPicPr/>
          <p:nvPr/>
        </p:nvPicPr>
        <p:blipFill>
          <a:blip r:embed="rId6"/>
          <a:stretch/>
        </p:blipFill>
        <p:spPr>
          <a:xfrm>
            <a:off x="4792680" y="3960360"/>
            <a:ext cx="2418480" cy="1883160"/>
          </a:xfrm>
          <a:prstGeom prst="rect">
            <a:avLst/>
          </a:prstGeom>
          <a:ln w="0">
            <a:noFill/>
          </a:ln>
        </p:spPr>
      </p:pic>
      <p:pic>
        <p:nvPicPr>
          <p:cNvPr id="592" name="그림 15"/>
          <p:cNvPicPr/>
          <p:nvPr/>
        </p:nvPicPr>
        <p:blipFill>
          <a:blip r:embed="rId7"/>
          <a:stretch/>
        </p:blipFill>
        <p:spPr>
          <a:xfrm>
            <a:off x="8231040" y="732240"/>
            <a:ext cx="2701080" cy="4304880"/>
          </a:xfrm>
          <a:prstGeom prst="rect">
            <a:avLst/>
          </a:prstGeom>
          <a:ln w="0">
            <a:noFill/>
          </a:ln>
        </p:spPr>
      </p:pic>
      <p:pic>
        <p:nvPicPr>
          <p:cNvPr id="593" name="그림 19"/>
          <p:cNvPicPr/>
          <p:nvPr/>
        </p:nvPicPr>
        <p:blipFill>
          <a:blip r:embed="rId8"/>
          <a:srcRect l="1046" t="7067" r="2714" b="15420"/>
          <a:stretch/>
        </p:blipFill>
        <p:spPr>
          <a:xfrm>
            <a:off x="8302320" y="5386680"/>
            <a:ext cx="3048120" cy="611640"/>
          </a:xfrm>
          <a:prstGeom prst="rect">
            <a:avLst/>
          </a:prstGeom>
          <a:ln w="0">
            <a:noFill/>
          </a:ln>
        </p:spPr>
      </p:pic>
      <p:cxnSp>
        <p:nvCxnSpPr>
          <p:cNvPr id="594" name="직선 화살표 연결선 21"/>
          <p:cNvCxnSpPr/>
          <p:nvPr/>
        </p:nvCxnSpPr>
        <p:spPr>
          <a:xfrm flipV="1">
            <a:off x="1278000" y="2218320"/>
            <a:ext cx="3266640" cy="147312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sp>
        <p:nvSpPr>
          <p:cNvPr id="595" name="직사각형 28"/>
          <p:cNvSpPr/>
          <p:nvPr/>
        </p:nvSpPr>
        <p:spPr>
          <a:xfrm>
            <a:off x="4889160" y="3204720"/>
            <a:ext cx="286560" cy="132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cxnSp>
        <p:nvCxnSpPr>
          <p:cNvPr id="596" name="직선 화살표 연결선 30"/>
          <p:cNvCxnSpPr/>
          <p:nvPr/>
        </p:nvCxnSpPr>
        <p:spPr>
          <a:xfrm>
            <a:off x="6001920" y="3464640"/>
            <a:ext cx="360" cy="43236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sp>
        <p:nvSpPr>
          <p:cNvPr id="597" name="직사각형 33"/>
          <p:cNvSpPr/>
          <p:nvPr/>
        </p:nvSpPr>
        <p:spPr>
          <a:xfrm>
            <a:off x="4843080" y="4313160"/>
            <a:ext cx="2253600" cy="32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598" name="TextBox 34"/>
          <p:cNvSpPr/>
          <p:nvPr/>
        </p:nvSpPr>
        <p:spPr>
          <a:xfrm>
            <a:off x="6204960" y="4337640"/>
            <a:ext cx="81324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1" strike="noStrike" spc="-1">
                <a:solidFill>
                  <a:schemeClr val="dk1"/>
                </a:solidFill>
                <a:latin typeface="맑은 고딕"/>
              </a:rPr>
              <a:t>클릭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599" name="직선 화살표 연결선 35"/>
          <p:cNvCxnSpPr/>
          <p:nvPr/>
        </p:nvCxnSpPr>
        <p:spPr>
          <a:xfrm flipV="1">
            <a:off x="7183440" y="3855960"/>
            <a:ext cx="813960" cy="48204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sp>
        <p:nvSpPr>
          <p:cNvPr id="600" name="직사각형 37"/>
          <p:cNvSpPr/>
          <p:nvPr/>
        </p:nvSpPr>
        <p:spPr>
          <a:xfrm>
            <a:off x="10301400" y="4754520"/>
            <a:ext cx="419400" cy="14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01" name="직사각형 39"/>
          <p:cNvSpPr/>
          <p:nvPr/>
        </p:nvSpPr>
        <p:spPr>
          <a:xfrm>
            <a:off x="8302320" y="5455800"/>
            <a:ext cx="2259000" cy="38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02" name="TextBox 40"/>
          <p:cNvSpPr/>
          <p:nvPr/>
        </p:nvSpPr>
        <p:spPr>
          <a:xfrm>
            <a:off x="10125360" y="5929200"/>
            <a:ext cx="18453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1" strike="noStrike" spc="-1">
                <a:solidFill>
                  <a:schemeClr val="dk1"/>
                </a:solidFill>
                <a:latin typeface="맑은 고딕"/>
              </a:rPr>
              <a:t>댓글 등록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그림 4"/>
          <p:cNvPicPr/>
          <p:nvPr/>
        </p:nvPicPr>
        <p:blipFill>
          <a:blip r:embed="rId2"/>
          <a:stretch/>
        </p:blipFill>
        <p:spPr>
          <a:xfrm>
            <a:off x="2581200" y="1345320"/>
            <a:ext cx="7380360" cy="5359320"/>
          </a:xfrm>
          <a:prstGeom prst="rect">
            <a:avLst/>
          </a:prstGeom>
          <a:ln w="0">
            <a:noFill/>
          </a:ln>
        </p:spPr>
      </p:pic>
      <p:sp>
        <p:nvSpPr>
          <p:cNvPr id="604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05" name="TextBox 12"/>
          <p:cNvSpPr/>
          <p:nvPr/>
        </p:nvSpPr>
        <p:spPr>
          <a:xfrm>
            <a:off x="3779280" y="428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커뮤니티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06" name="AutoShape 17"/>
          <p:cNvSpPr/>
          <p:nvPr/>
        </p:nvSpPr>
        <p:spPr>
          <a:xfrm flipV="1">
            <a:off x="3044880" y="0"/>
            <a:ext cx="5400" cy="9889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07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08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09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10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11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1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13" name="TextBox 12"/>
          <p:cNvSpPr/>
          <p:nvPr/>
        </p:nvSpPr>
        <p:spPr>
          <a:xfrm>
            <a:off x="3745800" y="5094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커뮤니티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14" name="AutoShape 17"/>
          <p:cNvSpPr/>
          <p:nvPr/>
        </p:nvSpPr>
        <p:spPr>
          <a:xfrm flipV="1">
            <a:off x="3044880" y="0"/>
            <a:ext cx="5400" cy="9889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1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15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16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1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17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1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18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1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19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1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620" name="그룹 49"/>
          <p:cNvGrpSpPr/>
          <p:nvPr/>
        </p:nvGrpSpPr>
        <p:grpSpPr>
          <a:xfrm>
            <a:off x="4620600" y="2213280"/>
            <a:ext cx="3034440" cy="2464920"/>
            <a:chOff x="4620600" y="2213280"/>
            <a:chExt cx="3034440" cy="2464920"/>
          </a:xfrm>
        </p:grpSpPr>
        <p:pic>
          <p:nvPicPr>
            <p:cNvPr id="621" name="그림 7"/>
            <p:cNvPicPr/>
            <p:nvPr/>
          </p:nvPicPr>
          <p:blipFill>
            <a:blip r:embed="rId4"/>
            <a:stretch/>
          </p:blipFill>
          <p:spPr>
            <a:xfrm>
              <a:off x="4620600" y="3891600"/>
              <a:ext cx="2711520" cy="786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2" name="그림 32"/>
            <p:cNvPicPr/>
            <p:nvPr/>
          </p:nvPicPr>
          <p:blipFill>
            <a:blip r:embed="rId5"/>
            <a:stretch/>
          </p:blipFill>
          <p:spPr>
            <a:xfrm>
              <a:off x="4620600" y="2985120"/>
              <a:ext cx="3034440" cy="75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3" name="그림 38"/>
            <p:cNvPicPr/>
            <p:nvPr/>
          </p:nvPicPr>
          <p:blipFill>
            <a:blip r:embed="rId6"/>
            <a:stretch/>
          </p:blipFill>
          <p:spPr>
            <a:xfrm>
              <a:off x="4620600" y="2213280"/>
              <a:ext cx="2936880" cy="6148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24" name="그룹 48"/>
          <p:cNvGrpSpPr/>
          <p:nvPr/>
        </p:nvGrpSpPr>
        <p:grpSpPr>
          <a:xfrm>
            <a:off x="511920" y="2240280"/>
            <a:ext cx="3195720" cy="2756160"/>
            <a:chOff x="511920" y="2240280"/>
            <a:chExt cx="3195720" cy="2756160"/>
          </a:xfrm>
        </p:grpSpPr>
        <p:pic>
          <p:nvPicPr>
            <p:cNvPr id="625" name="그림 10"/>
            <p:cNvPicPr/>
            <p:nvPr/>
          </p:nvPicPr>
          <p:blipFill>
            <a:blip r:embed="rId7"/>
            <a:stretch/>
          </p:blipFill>
          <p:spPr>
            <a:xfrm>
              <a:off x="511920" y="4187160"/>
              <a:ext cx="3195720" cy="80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6" name="그림 18"/>
            <p:cNvPicPr/>
            <p:nvPr/>
          </p:nvPicPr>
          <p:blipFill>
            <a:blip r:embed="rId8"/>
            <a:stretch/>
          </p:blipFill>
          <p:spPr>
            <a:xfrm>
              <a:off x="511920" y="2877480"/>
              <a:ext cx="2531520" cy="1136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7" name="그림 44"/>
            <p:cNvPicPr/>
            <p:nvPr/>
          </p:nvPicPr>
          <p:blipFill>
            <a:blip r:embed="rId9"/>
            <a:stretch/>
          </p:blipFill>
          <p:spPr>
            <a:xfrm>
              <a:off x="511920" y="2240280"/>
              <a:ext cx="2649960" cy="476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28" name="그룹 51"/>
          <p:cNvGrpSpPr/>
          <p:nvPr/>
        </p:nvGrpSpPr>
        <p:grpSpPr>
          <a:xfrm>
            <a:off x="8385840" y="2473560"/>
            <a:ext cx="3054600" cy="2205000"/>
            <a:chOff x="8385840" y="2473560"/>
            <a:chExt cx="3054600" cy="2205000"/>
          </a:xfrm>
        </p:grpSpPr>
        <p:pic>
          <p:nvPicPr>
            <p:cNvPr id="629" name="그림 42"/>
            <p:cNvPicPr/>
            <p:nvPr/>
          </p:nvPicPr>
          <p:blipFill>
            <a:blip r:embed="rId10"/>
            <a:stretch/>
          </p:blipFill>
          <p:spPr>
            <a:xfrm>
              <a:off x="8385840" y="2473560"/>
              <a:ext cx="2800080" cy="5767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30" name="그룹 50"/>
            <p:cNvGrpSpPr/>
            <p:nvPr/>
          </p:nvGrpSpPr>
          <p:grpSpPr>
            <a:xfrm>
              <a:off x="8385840" y="3225960"/>
              <a:ext cx="3054600" cy="1452600"/>
              <a:chOff x="8385840" y="3225960"/>
              <a:chExt cx="3054600" cy="1452600"/>
            </a:xfrm>
          </p:grpSpPr>
          <p:pic>
            <p:nvPicPr>
              <p:cNvPr id="631" name="그림 5"/>
              <p:cNvPicPr/>
              <p:nvPr/>
            </p:nvPicPr>
            <p:blipFill>
              <a:blip r:embed="rId11"/>
              <a:stretch/>
            </p:blipFill>
            <p:spPr>
              <a:xfrm>
                <a:off x="8385840" y="4177440"/>
                <a:ext cx="3054600" cy="501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32" name="그림 46"/>
              <p:cNvPicPr/>
              <p:nvPr/>
            </p:nvPicPr>
            <p:blipFill>
              <a:blip r:embed="rId12"/>
              <a:stretch/>
            </p:blipFill>
            <p:spPr>
              <a:xfrm>
                <a:off x="8385840" y="3225960"/>
                <a:ext cx="2711520" cy="77544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633" name="TextBox 47"/>
          <p:cNvSpPr/>
          <p:nvPr/>
        </p:nvSpPr>
        <p:spPr>
          <a:xfrm>
            <a:off x="500400" y="1900080"/>
            <a:ext cx="2649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1" strike="noStrike" spc="-1">
                <a:solidFill>
                  <a:schemeClr val="dk1"/>
                </a:solidFill>
                <a:latin typeface="맑은 고딕"/>
              </a:rPr>
              <a:t>게시글 등록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34" name="TextBox 52"/>
          <p:cNvSpPr/>
          <p:nvPr/>
        </p:nvSpPr>
        <p:spPr>
          <a:xfrm>
            <a:off x="4711680" y="1836720"/>
            <a:ext cx="2649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1" strike="noStrike" spc="-1">
                <a:solidFill>
                  <a:schemeClr val="dk1"/>
                </a:solidFill>
                <a:latin typeface="맑은 고딕"/>
              </a:rPr>
              <a:t>게시글 목록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35" name="TextBox 53"/>
          <p:cNvSpPr/>
          <p:nvPr/>
        </p:nvSpPr>
        <p:spPr>
          <a:xfrm>
            <a:off x="9059400" y="1829520"/>
            <a:ext cx="2649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1" strike="noStrike" spc="-1">
                <a:solidFill>
                  <a:schemeClr val="dk1"/>
                </a:solidFill>
                <a:latin typeface="맑은 고딕"/>
              </a:rPr>
              <a:t>게시글 댓글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636" name="그림 55"/>
          <p:cNvPicPr/>
          <p:nvPr/>
        </p:nvPicPr>
        <p:blipFill>
          <a:blip r:embed="rId13"/>
          <a:stretch/>
        </p:blipFill>
        <p:spPr>
          <a:xfrm>
            <a:off x="293760" y="5725800"/>
            <a:ext cx="4999320" cy="277920"/>
          </a:xfrm>
          <a:prstGeom prst="rect">
            <a:avLst/>
          </a:prstGeom>
          <a:ln w="0">
            <a:noFill/>
          </a:ln>
        </p:spPr>
      </p:pic>
      <p:sp>
        <p:nvSpPr>
          <p:cNvPr id="637" name="TextBox 56"/>
          <p:cNvSpPr/>
          <p:nvPr/>
        </p:nvSpPr>
        <p:spPr>
          <a:xfrm>
            <a:off x="1095120" y="5370120"/>
            <a:ext cx="2649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DB</a:t>
            </a:r>
            <a:r>
              <a:rPr lang="ko-KR" sz="1200" b="1" strike="noStrike" spc="-1">
                <a:solidFill>
                  <a:schemeClr val="dk1"/>
                </a:solidFill>
                <a:latin typeface="맑은 고딕"/>
              </a:rPr>
              <a:t>에 저장된 게시글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638" name="그림 58"/>
          <p:cNvPicPr/>
          <p:nvPr/>
        </p:nvPicPr>
        <p:blipFill>
          <a:blip r:embed="rId14"/>
          <a:stretch/>
        </p:blipFill>
        <p:spPr>
          <a:xfrm>
            <a:off x="7290360" y="5767200"/>
            <a:ext cx="4782240" cy="279360"/>
          </a:xfrm>
          <a:prstGeom prst="rect">
            <a:avLst/>
          </a:prstGeom>
          <a:ln w="0">
            <a:noFill/>
          </a:ln>
        </p:spPr>
      </p:pic>
      <p:sp>
        <p:nvSpPr>
          <p:cNvPr id="639" name="TextBox 59"/>
          <p:cNvSpPr/>
          <p:nvPr/>
        </p:nvSpPr>
        <p:spPr>
          <a:xfrm>
            <a:off x="8827200" y="5370120"/>
            <a:ext cx="2649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200" b="1" strike="noStrike" spc="-1">
                <a:solidFill>
                  <a:schemeClr val="dk1"/>
                </a:solidFill>
                <a:latin typeface="맑은 고딕"/>
              </a:rPr>
              <a:t>DB</a:t>
            </a:r>
            <a:r>
              <a:rPr lang="ko-KR" sz="1200" b="1" strike="noStrike" spc="-1">
                <a:solidFill>
                  <a:schemeClr val="dk1"/>
                </a:solidFill>
                <a:latin typeface="맑은 고딕"/>
              </a:rPr>
              <a:t>에 저장된 댓글</a:t>
            </a:r>
            <a:endParaRPr lang="en-US" sz="1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40" name="직사각형 1"/>
          <p:cNvSpPr/>
          <p:nvPr/>
        </p:nvSpPr>
        <p:spPr>
          <a:xfrm>
            <a:off x="797040" y="4798440"/>
            <a:ext cx="2793240" cy="134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1" strike="noStrike" spc="-1">
              <a:solidFill>
                <a:schemeClr val="lt1"/>
              </a:solidFill>
              <a:latin typeface="맑은 고딕"/>
            </a:endParaRPr>
          </a:p>
        </p:txBody>
      </p:sp>
      <p:cxnSp>
        <p:nvCxnSpPr>
          <p:cNvPr id="641" name="직선 화살표 연결선 21"/>
          <p:cNvCxnSpPr/>
          <p:nvPr/>
        </p:nvCxnSpPr>
        <p:spPr>
          <a:xfrm>
            <a:off x="2575080" y="4939560"/>
            <a:ext cx="1418400" cy="32400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sp>
        <p:nvSpPr>
          <p:cNvPr id="642" name="TextBox 45"/>
          <p:cNvSpPr/>
          <p:nvPr/>
        </p:nvSpPr>
        <p:spPr>
          <a:xfrm>
            <a:off x="3970440" y="5146920"/>
            <a:ext cx="226836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000" b="1" strike="noStrike" spc="-1">
                <a:solidFill>
                  <a:schemeClr val="dk1"/>
                </a:solidFill>
                <a:latin typeface="맑은 고딕"/>
              </a:rPr>
              <a:t>Multipart </a:t>
            </a:r>
            <a:r>
              <a:rPr lang="ko-KR" sz="1000" b="1" strike="noStrike" spc="-1">
                <a:solidFill>
                  <a:schemeClr val="dk1"/>
                </a:solidFill>
                <a:latin typeface="맑은 고딕"/>
              </a:rPr>
              <a:t>를 통한 파일처리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43" name="직사각형 28"/>
          <p:cNvSpPr/>
          <p:nvPr/>
        </p:nvSpPr>
        <p:spPr>
          <a:xfrm>
            <a:off x="645840" y="2525040"/>
            <a:ext cx="1492920" cy="1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1" strike="noStrike" spc="-1">
              <a:solidFill>
                <a:schemeClr val="lt1"/>
              </a:solidFill>
              <a:latin typeface="맑은 고딕"/>
            </a:endParaRPr>
          </a:p>
        </p:txBody>
      </p:sp>
      <p:cxnSp>
        <p:nvCxnSpPr>
          <p:cNvPr id="644" name="직선 화살표 연결선 30"/>
          <p:cNvCxnSpPr/>
          <p:nvPr/>
        </p:nvCxnSpPr>
        <p:spPr>
          <a:xfrm flipV="1">
            <a:off x="2139120" y="2457720"/>
            <a:ext cx="1225800" cy="11016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sp>
        <p:nvSpPr>
          <p:cNvPr id="645" name="TextBox 31"/>
          <p:cNvSpPr/>
          <p:nvPr/>
        </p:nvSpPr>
        <p:spPr>
          <a:xfrm flipH="1">
            <a:off x="3422160" y="2297880"/>
            <a:ext cx="121608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000" b="1" strike="noStrike" spc="-1">
                <a:solidFill>
                  <a:schemeClr val="dk1"/>
                </a:solidFill>
                <a:latin typeface="맑은 고딕"/>
              </a:rPr>
              <a:t>Formdata </a:t>
            </a:r>
            <a:r>
              <a:rPr lang="ko-KR" sz="1000" b="1" strike="noStrike" spc="-1">
                <a:solidFill>
                  <a:schemeClr val="dk1"/>
                </a:solidFill>
                <a:latin typeface="맑은 고딕"/>
              </a:rPr>
              <a:t>생성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46" name="직사각형 64"/>
          <p:cNvSpPr/>
          <p:nvPr/>
        </p:nvSpPr>
        <p:spPr>
          <a:xfrm>
            <a:off x="4711680" y="2457720"/>
            <a:ext cx="2649960" cy="109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1" strike="noStrike" spc="-1">
              <a:solidFill>
                <a:schemeClr val="lt1"/>
              </a:solidFill>
              <a:latin typeface="맑은 고딕"/>
            </a:endParaRPr>
          </a:p>
        </p:txBody>
      </p:sp>
      <p:cxnSp>
        <p:nvCxnSpPr>
          <p:cNvPr id="647" name="직선 화살표 연결선 66"/>
          <p:cNvCxnSpPr/>
          <p:nvPr/>
        </p:nvCxnSpPr>
        <p:spPr>
          <a:xfrm flipV="1">
            <a:off x="7214400" y="2068920"/>
            <a:ext cx="218520" cy="389160"/>
          </a:xfrm>
          <a:prstGeom prst="straightConnector1">
            <a:avLst/>
          </a:prstGeom>
          <a:ln>
            <a:solidFill>
              <a:srgbClr val="FF0000"/>
            </a:solidFill>
            <a:tailEnd type="triangle" w="med" len="med"/>
          </a:ln>
        </p:spPr>
      </p:cxnSp>
      <p:sp>
        <p:nvSpPr>
          <p:cNvPr id="648" name="TextBox 67"/>
          <p:cNvSpPr/>
          <p:nvPr/>
        </p:nvSpPr>
        <p:spPr>
          <a:xfrm>
            <a:off x="7214400" y="1800000"/>
            <a:ext cx="184428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000" b="1" strike="noStrike" spc="-1">
                <a:solidFill>
                  <a:schemeClr val="dk1"/>
                </a:solidFill>
                <a:latin typeface="맑은 고딕"/>
              </a:rPr>
              <a:t>페이징 처리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649" name="직선 화살표 연결선 39"/>
          <p:cNvCxnSpPr/>
          <p:nvPr/>
        </p:nvCxnSpPr>
        <p:spPr>
          <a:xfrm>
            <a:off x="1699560" y="5109120"/>
            <a:ext cx="360" cy="253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med"/>
          </a:ln>
        </p:spPr>
      </p:cxnSp>
      <p:cxnSp>
        <p:nvCxnSpPr>
          <p:cNvPr id="650" name="직선 화살표 연결선 40"/>
          <p:cNvCxnSpPr/>
          <p:nvPr/>
        </p:nvCxnSpPr>
        <p:spPr>
          <a:xfrm>
            <a:off x="9119520" y="4856400"/>
            <a:ext cx="360" cy="253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52" name="AutoShape 17"/>
          <p:cNvSpPr/>
          <p:nvPr/>
        </p:nvSpPr>
        <p:spPr>
          <a:xfrm flipV="1">
            <a:off x="3044880" y="0"/>
            <a:ext cx="5400" cy="9889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53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54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55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56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57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658" name="그림 3"/>
          <p:cNvPicPr/>
          <p:nvPr/>
        </p:nvPicPr>
        <p:blipFill>
          <a:blip r:embed="rId4"/>
          <a:stretch/>
        </p:blipFill>
        <p:spPr>
          <a:xfrm>
            <a:off x="742320" y="1809000"/>
            <a:ext cx="10707120" cy="4467600"/>
          </a:xfrm>
          <a:prstGeom prst="rect">
            <a:avLst/>
          </a:prstGeom>
          <a:ln w="0">
            <a:noFill/>
          </a:ln>
        </p:spPr>
      </p:pic>
      <p:sp>
        <p:nvSpPr>
          <p:cNvPr id="659" name="직사각형 9"/>
          <p:cNvSpPr/>
          <p:nvPr/>
        </p:nvSpPr>
        <p:spPr>
          <a:xfrm>
            <a:off x="742320" y="1543680"/>
            <a:ext cx="1312920" cy="47329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60" name="TextBox 11"/>
          <p:cNvSpPr/>
          <p:nvPr/>
        </p:nvSpPr>
        <p:spPr>
          <a:xfrm>
            <a:off x="742320" y="1496160"/>
            <a:ext cx="860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61" name="직사각형 14"/>
          <p:cNvSpPr/>
          <p:nvPr/>
        </p:nvSpPr>
        <p:spPr>
          <a:xfrm>
            <a:off x="2430360" y="2306880"/>
            <a:ext cx="1579320" cy="3969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62" name="TextBox 15"/>
          <p:cNvSpPr/>
          <p:nvPr/>
        </p:nvSpPr>
        <p:spPr>
          <a:xfrm>
            <a:off x="2434320" y="2306880"/>
            <a:ext cx="906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chemeClr val="accent6"/>
                </a:solidFill>
                <a:latin typeface="맑은 고딕"/>
              </a:rPr>
              <a:t>Python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63" name="직사각형 17"/>
          <p:cNvSpPr/>
          <p:nvPr/>
        </p:nvSpPr>
        <p:spPr>
          <a:xfrm>
            <a:off x="4284360" y="2306880"/>
            <a:ext cx="1579320" cy="3969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64" name="TextBox 54"/>
          <p:cNvSpPr/>
          <p:nvPr/>
        </p:nvSpPr>
        <p:spPr>
          <a:xfrm>
            <a:off x="4284360" y="2306880"/>
            <a:ext cx="860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65" name="직사각형 20"/>
          <p:cNvSpPr/>
          <p:nvPr/>
        </p:nvSpPr>
        <p:spPr>
          <a:xfrm>
            <a:off x="6174360" y="4102200"/>
            <a:ext cx="1333440" cy="2174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66" name="TextBox 57"/>
          <p:cNvSpPr/>
          <p:nvPr/>
        </p:nvSpPr>
        <p:spPr>
          <a:xfrm>
            <a:off x="6165360" y="4107240"/>
            <a:ext cx="860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67" name="TextBox 60"/>
          <p:cNvSpPr/>
          <p:nvPr/>
        </p:nvSpPr>
        <p:spPr>
          <a:xfrm>
            <a:off x="9921600" y="4368960"/>
            <a:ext cx="860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68" name="직사각형 29"/>
          <p:cNvSpPr/>
          <p:nvPr/>
        </p:nvSpPr>
        <p:spPr>
          <a:xfrm>
            <a:off x="9928440" y="3640680"/>
            <a:ext cx="1521000" cy="10969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69" name="직사각형 36"/>
          <p:cNvSpPr/>
          <p:nvPr/>
        </p:nvSpPr>
        <p:spPr>
          <a:xfrm>
            <a:off x="7899480" y="2306880"/>
            <a:ext cx="1579320" cy="30531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70" name="TextBox 61"/>
          <p:cNvSpPr/>
          <p:nvPr/>
        </p:nvSpPr>
        <p:spPr>
          <a:xfrm>
            <a:off x="7899480" y="2306880"/>
            <a:ext cx="860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chemeClr val="accent1"/>
                </a:solidFill>
                <a:latin typeface="맑은 고딕"/>
              </a:rPr>
              <a:t>Back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71" name="TextBox 28"/>
          <p:cNvSpPr/>
          <p:nvPr/>
        </p:nvSpPr>
        <p:spPr>
          <a:xfrm>
            <a:off x="3583800" y="43776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챗봇</a:t>
            </a:r>
            <a:r>
              <a:rPr lang="en-US" sz="3200" b="1" strike="noStrike" spc="-1">
                <a:solidFill>
                  <a:srgbClr val="2A3B19"/>
                </a:solidFill>
                <a:latin typeface="맑은 고딕"/>
              </a:rPr>
              <a:t> AI </a:t>
            </a: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를 활용한 결제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73" name="AutoShape 17"/>
          <p:cNvSpPr/>
          <p:nvPr/>
        </p:nvSpPr>
        <p:spPr>
          <a:xfrm flipV="1">
            <a:off x="3044880" y="0"/>
            <a:ext cx="5400" cy="9889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74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75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76" name="TextBox 66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77" name="TextBox 67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78" name="TextBox 69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79" name="그림 71"/>
          <p:cNvSpPr/>
          <p:nvPr/>
        </p:nvSpPr>
        <p:spPr>
          <a:xfrm>
            <a:off x="370800" y="1681560"/>
            <a:ext cx="2036520" cy="2405520"/>
          </a:xfrm>
          <a:prstGeom prst="roundRect">
            <a:avLst>
              <a:gd name="adj" fmla="val 8594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80" name="그림 73"/>
          <p:cNvSpPr/>
          <p:nvPr/>
        </p:nvSpPr>
        <p:spPr>
          <a:xfrm>
            <a:off x="3205693" y="1498493"/>
            <a:ext cx="2045880" cy="2444040"/>
          </a:xfrm>
          <a:prstGeom prst="roundRect">
            <a:avLst>
              <a:gd name="adj" fmla="val 8594"/>
            </a:avLst>
          </a:prstGeom>
          <a:blipFill rotWithShape="0">
            <a:blip r:embed="rId5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81" name="그림 75"/>
          <p:cNvSpPr/>
          <p:nvPr/>
        </p:nvSpPr>
        <p:spPr>
          <a:xfrm>
            <a:off x="6315840" y="1679040"/>
            <a:ext cx="2198880" cy="267444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82" name="그림 77"/>
          <p:cNvSpPr/>
          <p:nvPr/>
        </p:nvSpPr>
        <p:spPr>
          <a:xfrm>
            <a:off x="9340200" y="1508760"/>
            <a:ext cx="2086560" cy="2577960"/>
          </a:xfrm>
          <a:prstGeom prst="roundRect">
            <a:avLst>
              <a:gd name="adj" fmla="val 8594"/>
            </a:avLst>
          </a:prstGeom>
          <a:blipFill rotWithShape="0">
            <a:blip r:embed="rId7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83" name="화살표: 갈매기형 수장 79"/>
          <p:cNvSpPr/>
          <p:nvPr/>
        </p:nvSpPr>
        <p:spPr>
          <a:xfrm>
            <a:off x="2704320" y="2710080"/>
            <a:ext cx="147960" cy="230760"/>
          </a:xfrm>
          <a:prstGeom prst="chevron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684" name="그림 83"/>
          <p:cNvPicPr/>
          <p:nvPr/>
        </p:nvPicPr>
        <p:blipFill>
          <a:blip r:embed="rId8"/>
          <a:stretch/>
        </p:blipFill>
        <p:spPr>
          <a:xfrm>
            <a:off x="113040" y="5233680"/>
            <a:ext cx="2664720" cy="1041120"/>
          </a:xfrm>
          <a:prstGeom prst="rect">
            <a:avLst/>
          </a:prstGeom>
          <a:ln w="0">
            <a:noFill/>
          </a:ln>
        </p:spPr>
      </p:pic>
      <p:pic>
        <p:nvPicPr>
          <p:cNvPr id="685" name="그림 84"/>
          <p:cNvPicPr/>
          <p:nvPr/>
        </p:nvPicPr>
        <p:blipFill>
          <a:blip r:embed="rId9"/>
          <a:stretch/>
        </p:blipFill>
        <p:spPr>
          <a:xfrm>
            <a:off x="3349080" y="4728240"/>
            <a:ext cx="1565280" cy="672840"/>
          </a:xfrm>
          <a:prstGeom prst="rect">
            <a:avLst/>
          </a:prstGeom>
          <a:ln w="0">
            <a:noFill/>
          </a:ln>
        </p:spPr>
      </p:pic>
      <p:pic>
        <p:nvPicPr>
          <p:cNvPr id="686" name="그림 85"/>
          <p:cNvPicPr/>
          <p:nvPr/>
        </p:nvPicPr>
        <p:blipFill>
          <a:blip r:embed="rId10"/>
          <a:stretch/>
        </p:blipFill>
        <p:spPr>
          <a:xfrm>
            <a:off x="3219840" y="5482080"/>
            <a:ext cx="1900080" cy="1042560"/>
          </a:xfrm>
          <a:prstGeom prst="rect">
            <a:avLst/>
          </a:prstGeom>
          <a:ln w="0">
            <a:noFill/>
          </a:ln>
        </p:spPr>
      </p:pic>
      <p:pic>
        <p:nvPicPr>
          <p:cNvPr id="687" name="그림 87"/>
          <p:cNvPicPr/>
          <p:nvPr/>
        </p:nvPicPr>
        <p:blipFill>
          <a:blip r:embed="rId11"/>
          <a:stretch/>
        </p:blipFill>
        <p:spPr>
          <a:xfrm>
            <a:off x="6431760" y="4938120"/>
            <a:ext cx="1965960" cy="1821600"/>
          </a:xfrm>
          <a:prstGeom prst="rect">
            <a:avLst/>
          </a:prstGeom>
          <a:ln w="0">
            <a:noFill/>
          </a:ln>
        </p:spPr>
      </p:pic>
      <p:pic>
        <p:nvPicPr>
          <p:cNvPr id="688" name="그림 88"/>
          <p:cNvPicPr/>
          <p:nvPr/>
        </p:nvPicPr>
        <p:blipFill>
          <a:blip r:embed="rId12"/>
          <a:stretch/>
        </p:blipFill>
        <p:spPr>
          <a:xfrm>
            <a:off x="9476280" y="4816800"/>
            <a:ext cx="2219760" cy="2001600"/>
          </a:xfrm>
          <a:prstGeom prst="rect">
            <a:avLst/>
          </a:prstGeom>
          <a:ln w="0">
            <a:noFill/>
          </a:ln>
        </p:spPr>
      </p:pic>
      <p:cxnSp>
        <p:nvCxnSpPr>
          <p:cNvPr id="689" name="직선 화살표 연결선 91"/>
          <p:cNvCxnSpPr/>
          <p:nvPr/>
        </p:nvCxnSpPr>
        <p:spPr>
          <a:xfrm flipH="1">
            <a:off x="4131720" y="4229640"/>
            <a:ext cx="720" cy="394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med"/>
          </a:ln>
        </p:spPr>
      </p:cxnSp>
      <p:sp>
        <p:nvSpPr>
          <p:cNvPr id="690" name="TextBox 94"/>
          <p:cNvSpPr/>
          <p:nvPr/>
        </p:nvSpPr>
        <p:spPr>
          <a:xfrm>
            <a:off x="179280" y="4862520"/>
            <a:ext cx="122904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000" b="1" strike="noStrike" spc="-1">
                <a:solidFill>
                  <a:schemeClr val="dk1"/>
                </a:solidFill>
                <a:latin typeface="맑은 고딕"/>
              </a:rPr>
              <a:t>사용자 의도 분석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91" name="TextBox 95"/>
          <p:cNvSpPr/>
          <p:nvPr/>
        </p:nvSpPr>
        <p:spPr>
          <a:xfrm>
            <a:off x="2905560" y="4474080"/>
            <a:ext cx="98136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000" b="1" strike="noStrike" spc="-1">
                <a:solidFill>
                  <a:schemeClr val="dk1"/>
                </a:solidFill>
                <a:latin typeface="맑은 고딕"/>
              </a:rPr>
              <a:t>결제 수단 선택 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92" name="TextBox 99"/>
          <p:cNvSpPr/>
          <p:nvPr/>
        </p:nvSpPr>
        <p:spPr>
          <a:xfrm>
            <a:off x="5905800" y="4496040"/>
            <a:ext cx="136368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000" b="1" strike="noStrike" spc="-1">
                <a:solidFill>
                  <a:schemeClr val="dk1"/>
                </a:solidFill>
                <a:latin typeface="맑은 고딕"/>
              </a:rPr>
              <a:t>결제 검증 및 주문 처리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93" name="TextBox 103"/>
          <p:cNvSpPr/>
          <p:nvPr/>
        </p:nvSpPr>
        <p:spPr>
          <a:xfrm>
            <a:off x="9266040" y="4518720"/>
            <a:ext cx="6793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000" b="1" strike="noStrike" spc="-1">
                <a:solidFill>
                  <a:schemeClr val="dk1"/>
                </a:solidFill>
                <a:latin typeface="맑은 고딕"/>
              </a:rPr>
              <a:t>주문 완료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94" name="TextBox 105"/>
          <p:cNvSpPr/>
          <p:nvPr/>
        </p:nvSpPr>
        <p:spPr>
          <a:xfrm>
            <a:off x="3593520" y="25812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챗봇</a:t>
            </a:r>
            <a:r>
              <a:rPr lang="en-US" sz="3200" b="1" strike="noStrike" spc="-1">
                <a:solidFill>
                  <a:srgbClr val="2A3B19"/>
                </a:solidFill>
                <a:latin typeface="맑은 고딕"/>
              </a:rPr>
              <a:t> AI </a:t>
            </a: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를 활용한 결제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95" name="화살표: 갈매기형 수장 106"/>
          <p:cNvSpPr/>
          <p:nvPr/>
        </p:nvSpPr>
        <p:spPr>
          <a:xfrm>
            <a:off x="5680440" y="2710080"/>
            <a:ext cx="147960" cy="230760"/>
          </a:xfrm>
          <a:prstGeom prst="chevron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96" name="화살표: 갈매기형 수장 107"/>
          <p:cNvSpPr/>
          <p:nvPr/>
        </p:nvSpPr>
        <p:spPr>
          <a:xfrm>
            <a:off x="8898840" y="2710080"/>
            <a:ext cx="147960" cy="230760"/>
          </a:xfrm>
          <a:prstGeom prst="chevron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697" name="직선 화살표 연결선 109"/>
          <p:cNvCxnSpPr/>
          <p:nvPr/>
        </p:nvCxnSpPr>
        <p:spPr>
          <a:xfrm flipH="1">
            <a:off x="1388520" y="4767840"/>
            <a:ext cx="1080" cy="394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med"/>
          </a:ln>
        </p:spPr>
      </p:cxnSp>
      <p:cxnSp>
        <p:nvCxnSpPr>
          <p:cNvPr id="698" name="직선 화살표 연결선 110"/>
          <p:cNvCxnSpPr/>
          <p:nvPr/>
        </p:nvCxnSpPr>
        <p:spPr>
          <a:xfrm flipH="1">
            <a:off x="7414920" y="4421880"/>
            <a:ext cx="720" cy="394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med"/>
          </a:ln>
        </p:spPr>
      </p:cxnSp>
      <p:cxnSp>
        <p:nvCxnSpPr>
          <p:cNvPr id="699" name="직선 화살표 연결선 111"/>
          <p:cNvCxnSpPr/>
          <p:nvPr/>
        </p:nvCxnSpPr>
        <p:spPr>
          <a:xfrm flipH="1">
            <a:off x="10402200" y="4372560"/>
            <a:ext cx="720" cy="395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01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02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03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04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05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06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07" name="TextBox 10"/>
          <p:cNvSpPr/>
          <p:nvPr/>
        </p:nvSpPr>
        <p:spPr>
          <a:xfrm>
            <a:off x="3699000" y="460440"/>
            <a:ext cx="618228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AWS</a:t>
            </a:r>
            <a:r>
              <a:rPr lang="ko-KR" altLang="en-US" sz="3200" b="1" spc="-1" dirty="0">
                <a:solidFill>
                  <a:srgbClr val="2A3B19"/>
                </a:solidFill>
                <a:latin typeface="맑은 고딕"/>
              </a:rPr>
              <a:t>를 통한 배포</a:t>
            </a:r>
            <a:endParaRPr lang="en-US" sz="32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08" name="그림 3"/>
          <p:cNvPicPr/>
          <p:nvPr/>
        </p:nvPicPr>
        <p:blipFill>
          <a:blip r:embed="rId4"/>
          <a:stretch/>
        </p:blipFill>
        <p:spPr>
          <a:xfrm>
            <a:off x="225720" y="2250519"/>
            <a:ext cx="6176880" cy="3625347"/>
          </a:xfrm>
          <a:prstGeom prst="rect">
            <a:avLst/>
          </a:prstGeom>
          <a:ln w="0">
            <a:noFill/>
          </a:ln>
        </p:spPr>
      </p:pic>
      <p:grpSp>
        <p:nvGrpSpPr>
          <p:cNvPr id="709" name="그룹 18"/>
          <p:cNvGrpSpPr/>
          <p:nvPr/>
        </p:nvGrpSpPr>
        <p:grpSpPr>
          <a:xfrm>
            <a:off x="5903280" y="1413720"/>
            <a:ext cx="5835240" cy="3698280"/>
            <a:chOff x="5903280" y="1413720"/>
            <a:chExt cx="5835240" cy="3698280"/>
          </a:xfrm>
        </p:grpSpPr>
        <p:pic>
          <p:nvPicPr>
            <p:cNvPr id="710" name="그림 7"/>
            <p:cNvPicPr/>
            <p:nvPr/>
          </p:nvPicPr>
          <p:blipFill>
            <a:blip r:embed="rId5"/>
            <a:srcRect l="1406" r="11946"/>
            <a:stretch/>
          </p:blipFill>
          <p:spPr>
            <a:xfrm>
              <a:off x="5903280" y="1413720"/>
              <a:ext cx="5835240" cy="2798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11" name="그림 14"/>
            <p:cNvPicPr/>
            <p:nvPr/>
          </p:nvPicPr>
          <p:blipFill>
            <a:blip r:embed="rId6"/>
            <a:stretch/>
          </p:blipFill>
          <p:spPr>
            <a:xfrm>
              <a:off x="7462080" y="2905920"/>
              <a:ext cx="3497400" cy="2206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12" name="그림 9"/>
            <p:cNvPicPr/>
            <p:nvPr/>
          </p:nvPicPr>
          <p:blipFill>
            <a:blip r:embed="rId7"/>
            <a:srcRect t="2738" r="60805" b="86977"/>
            <a:stretch/>
          </p:blipFill>
          <p:spPr>
            <a:xfrm>
              <a:off x="5903280" y="2947320"/>
              <a:ext cx="5134320" cy="399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3" name="직사각형 15"/>
            <p:cNvSpPr/>
            <p:nvPr/>
          </p:nvSpPr>
          <p:spPr>
            <a:xfrm>
              <a:off x="6303960" y="1575000"/>
              <a:ext cx="1614960" cy="1306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  <p:cxnSp>
          <p:nvCxnSpPr>
            <p:cNvPr id="714" name="직선 화살표 연결선 17"/>
            <p:cNvCxnSpPr/>
            <p:nvPr/>
          </p:nvCxnSpPr>
          <p:spPr>
            <a:xfrm>
              <a:off x="6951600" y="1706040"/>
              <a:ext cx="350640" cy="12412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16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17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18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19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20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21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22" name="TextBox 10"/>
          <p:cNvSpPr/>
          <p:nvPr/>
        </p:nvSpPr>
        <p:spPr>
          <a:xfrm>
            <a:off x="3699000" y="460440"/>
            <a:ext cx="701604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 dirty="0">
                <a:solidFill>
                  <a:srgbClr val="2A3B19"/>
                </a:solidFill>
                <a:latin typeface="맑은 고딕"/>
              </a:rPr>
              <a:t>오류</a:t>
            </a: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 해결1 (</a:t>
            </a:r>
            <a:r>
              <a:rPr lang="ko-KR" sz="3200" b="1" strike="noStrike" spc="-1" dirty="0">
                <a:solidFill>
                  <a:schemeClr val="dk1"/>
                </a:solidFill>
                <a:latin typeface="맑은 고딕"/>
              </a:rPr>
              <a:t>이미지 경로 중복 오류</a:t>
            </a: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23" name="Rectangle 6"/>
          <p:cNvSpPr/>
          <p:nvPr/>
        </p:nvSpPr>
        <p:spPr>
          <a:xfrm>
            <a:off x="527760" y="4536720"/>
            <a:ext cx="121917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tIns="360" bIns="360" numCol="1" spcCol="0" anchor="ctr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724" name="직선 화살표 연결선 16"/>
          <p:cNvCxnSpPr/>
          <p:nvPr/>
        </p:nvCxnSpPr>
        <p:spPr>
          <a:xfrm>
            <a:off x="2683080" y="3684600"/>
            <a:ext cx="360" cy="519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</p:cxnSp>
      <p:grpSp>
        <p:nvGrpSpPr>
          <p:cNvPr id="725" name="그룹 38"/>
          <p:cNvGrpSpPr/>
          <p:nvPr/>
        </p:nvGrpSpPr>
        <p:grpSpPr>
          <a:xfrm>
            <a:off x="202680" y="1731240"/>
            <a:ext cx="6256440" cy="4890240"/>
            <a:chOff x="202680" y="1731240"/>
            <a:chExt cx="6256440" cy="4890240"/>
          </a:xfrm>
        </p:grpSpPr>
        <p:sp>
          <p:nvSpPr>
            <p:cNvPr id="726" name="Rectangle 5"/>
            <p:cNvSpPr/>
            <p:nvPr/>
          </p:nvSpPr>
          <p:spPr>
            <a:xfrm>
              <a:off x="283320" y="2245320"/>
              <a:ext cx="4228920" cy="33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sp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r>
                <a:rPr lang="ko-KR" sz="1600" b="1" strike="noStrike" spc="-1">
                  <a:solidFill>
                    <a:schemeClr val="dk1"/>
                  </a:solidFill>
                  <a:latin typeface="맑은 고딕"/>
                  <a:ea typeface="맑은 고딕"/>
                </a:rPr>
                <a:t>기존 코드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pic>
          <p:nvPicPr>
            <p:cNvPr id="727" name="그림 1"/>
            <p:cNvPicPr/>
            <p:nvPr/>
          </p:nvPicPr>
          <p:blipFill>
            <a:blip r:embed="rId4"/>
            <a:srcRect b="67134"/>
            <a:stretch/>
          </p:blipFill>
          <p:spPr>
            <a:xfrm>
              <a:off x="306360" y="2716920"/>
              <a:ext cx="5314680" cy="86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8" name="그림 1"/>
            <p:cNvPicPr/>
            <p:nvPr/>
          </p:nvPicPr>
          <p:blipFill>
            <a:blip r:embed="rId4"/>
            <a:srcRect t="37761"/>
            <a:stretch/>
          </p:blipFill>
          <p:spPr>
            <a:xfrm>
              <a:off x="306360" y="4289400"/>
              <a:ext cx="5314680" cy="1253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29" name="Rectangle 5"/>
            <p:cNvSpPr/>
            <p:nvPr/>
          </p:nvSpPr>
          <p:spPr>
            <a:xfrm>
              <a:off x="202680" y="3902400"/>
              <a:ext cx="4228920" cy="33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sp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r>
                <a:rPr lang="ko-KR" sz="1600" b="1" strike="noStrike" spc="-1">
                  <a:solidFill>
                    <a:schemeClr val="dk1"/>
                  </a:solidFill>
                  <a:latin typeface="맑은 고딕"/>
                  <a:ea typeface="맑은 고딕"/>
                </a:rPr>
                <a:t>수정 코드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730" name="TextBox 35"/>
            <p:cNvSpPr/>
            <p:nvPr/>
          </p:nvSpPr>
          <p:spPr>
            <a:xfrm>
              <a:off x="363600" y="5708880"/>
              <a:ext cx="609552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1800" b="1" strike="noStrike" spc="-1">
                  <a:solidFill>
                    <a:schemeClr val="dk1"/>
                  </a:solidFill>
                  <a:latin typeface="맑은 고딕"/>
                </a:rPr>
                <a:t>백엔드에서 파일명</a:t>
              </a:r>
              <a:r>
                <a:rPr lang="en-US" sz="1800" b="1" strike="noStrike" spc="-1">
                  <a:solidFill>
                    <a:schemeClr val="dk1"/>
                  </a:solidFill>
                  <a:latin typeface="맑은 고딕"/>
                </a:rPr>
                <a:t>.jpg </a:t>
              </a:r>
              <a:r>
                <a:rPr lang="ko-KR" sz="1800" b="1" strike="noStrike" spc="-1">
                  <a:solidFill>
                    <a:schemeClr val="dk1"/>
                  </a:solidFill>
                  <a:latin typeface="맑은 고딕"/>
                </a:rPr>
                <a:t>반환 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dk1"/>
                  </a:solidFill>
                  <a:latin typeface="맑은 고딕"/>
                </a:rPr>
                <a:t>→ </a:t>
              </a:r>
              <a:r>
                <a:rPr lang="ko-KR" sz="1800" b="1" strike="noStrike" spc="-1">
                  <a:solidFill>
                    <a:schemeClr val="dk1"/>
                  </a:solidFill>
                  <a:latin typeface="맑은 고딕"/>
                </a:rPr>
                <a:t>프론트엔드에서 </a:t>
              </a:r>
              <a:r>
                <a:rPr lang="en-US" sz="1800" b="1" strike="noStrike" spc="-1">
                  <a:solidFill>
                    <a:schemeClr val="dk1"/>
                  </a:solidFill>
                  <a:latin typeface="맑은 고딕"/>
                </a:rPr>
                <a:t>/uploads/ </a:t>
              </a:r>
              <a:r>
                <a:rPr lang="ko-KR" sz="1800" b="1" strike="noStrike" spc="-1">
                  <a:solidFill>
                    <a:schemeClr val="dk1"/>
                  </a:solidFill>
                  <a:latin typeface="맑은 고딕"/>
                </a:rPr>
                <a:t>추가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dk1"/>
                  </a:solidFill>
                  <a:latin typeface="맑은 고딕"/>
                </a:rPr>
                <a:t>→ /uploads/</a:t>
              </a:r>
              <a:r>
                <a:rPr lang="ko-KR" sz="1800" b="1" strike="noStrike" spc="-1">
                  <a:solidFill>
                    <a:schemeClr val="dk1"/>
                  </a:solidFill>
                  <a:latin typeface="맑은 고딕"/>
                </a:rPr>
                <a:t>파일명</a:t>
              </a:r>
              <a:r>
                <a:rPr lang="en-US" sz="1800" b="1" strike="noStrike" spc="-1">
                  <a:solidFill>
                    <a:schemeClr val="dk1"/>
                  </a:solidFill>
                  <a:latin typeface="맑은 고딕"/>
                </a:rPr>
                <a:t>.jpg (</a:t>
              </a:r>
              <a:r>
                <a:rPr lang="ko-KR" sz="1800" b="1" strike="noStrike" spc="-1">
                  <a:solidFill>
                    <a:schemeClr val="dk1"/>
                  </a:solidFill>
                  <a:latin typeface="맑은 고딕"/>
                </a:rPr>
                <a:t>정상</a:t>
              </a:r>
              <a:r>
                <a:rPr lang="en-US" sz="1800" b="1" strike="noStrike" spc="-1">
                  <a:solidFill>
                    <a:schemeClr val="dk1"/>
                  </a:solidFill>
                  <a:latin typeface="맑은 고딕"/>
                </a:rPr>
                <a:t>)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731" name="TextBox 36"/>
            <p:cNvSpPr/>
            <p:nvPr/>
          </p:nvSpPr>
          <p:spPr>
            <a:xfrm>
              <a:off x="1081800" y="1731240"/>
              <a:ext cx="4068000" cy="39865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2000" b="1" u="sng" strike="noStrike" spc="-1" dirty="0" err="1">
                  <a:solidFill>
                    <a:schemeClr val="dk1"/>
                  </a:solidFill>
                  <a:latin typeface="맑은 고딕"/>
                </a:rPr>
                <a:t>백엔드</a:t>
              </a:r>
              <a:r>
                <a:rPr lang="ko-KR" sz="2000" b="1" u="sng" strike="noStrike" spc="-1" dirty="0">
                  <a:solidFill>
                    <a:schemeClr val="dk1"/>
                  </a:solidFill>
                  <a:latin typeface="맑은 고딕"/>
                </a:rPr>
                <a:t> 경로 반환 로직 수정</a:t>
              </a:r>
              <a:endParaRPr lang="en-US" sz="2000" b="0" u="sng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732" name="Rectangle 5"/>
          <p:cNvSpPr/>
          <p:nvPr/>
        </p:nvSpPr>
        <p:spPr>
          <a:xfrm>
            <a:off x="6486120" y="2381760"/>
            <a:ext cx="4228920" cy="33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ko-KR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기존 코드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33" name="TextBox 40"/>
          <p:cNvSpPr/>
          <p:nvPr/>
        </p:nvSpPr>
        <p:spPr>
          <a:xfrm>
            <a:off x="6943320" y="1677600"/>
            <a:ext cx="406800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000" b="1" u="sng" strike="noStrike" spc="-1" dirty="0">
                <a:solidFill>
                  <a:schemeClr val="dk1"/>
                </a:solidFill>
                <a:latin typeface="맑은 고딕"/>
              </a:rPr>
              <a:t>프론트 경로 반환 로직 수정</a:t>
            </a:r>
            <a:endParaRPr lang="en-US" sz="2000" b="0" u="sng" strike="noStrike" spc="-1" dirty="0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734" name="직선 화살표 연결선 41"/>
          <p:cNvCxnSpPr/>
          <p:nvPr/>
        </p:nvCxnSpPr>
        <p:spPr>
          <a:xfrm>
            <a:off x="8813160" y="3731040"/>
            <a:ext cx="360" cy="50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</p:cxnSp>
      <p:sp>
        <p:nvSpPr>
          <p:cNvPr id="735" name="Rectangle 5"/>
          <p:cNvSpPr/>
          <p:nvPr/>
        </p:nvSpPr>
        <p:spPr>
          <a:xfrm>
            <a:off x="6428160" y="4152600"/>
            <a:ext cx="4228920" cy="33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ko-KR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수정 코드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36" name="그림 43"/>
          <p:cNvPicPr/>
          <p:nvPr/>
        </p:nvPicPr>
        <p:blipFill>
          <a:blip r:embed="rId5"/>
          <a:srcRect t="51066"/>
          <a:stretch/>
        </p:blipFill>
        <p:spPr>
          <a:xfrm>
            <a:off x="6512040" y="4536720"/>
            <a:ext cx="4947840" cy="855360"/>
          </a:xfrm>
          <a:prstGeom prst="rect">
            <a:avLst/>
          </a:prstGeom>
          <a:ln w="0">
            <a:noFill/>
          </a:ln>
        </p:spPr>
      </p:pic>
      <p:pic>
        <p:nvPicPr>
          <p:cNvPr id="737" name="그림 44"/>
          <p:cNvPicPr/>
          <p:nvPr/>
        </p:nvPicPr>
        <p:blipFill>
          <a:blip r:embed="rId5"/>
          <a:srcRect b="51066"/>
          <a:stretch/>
        </p:blipFill>
        <p:spPr>
          <a:xfrm>
            <a:off x="6512040" y="2804040"/>
            <a:ext cx="4930920" cy="726840"/>
          </a:xfrm>
          <a:prstGeom prst="rect">
            <a:avLst/>
          </a:prstGeom>
          <a:ln w="0">
            <a:noFill/>
          </a:ln>
        </p:spPr>
      </p:pic>
      <p:sp>
        <p:nvSpPr>
          <p:cNvPr id="738" name="TextBox 45"/>
          <p:cNvSpPr/>
          <p:nvPr/>
        </p:nvSpPr>
        <p:spPr>
          <a:xfrm>
            <a:off x="6366960" y="5694840"/>
            <a:ext cx="6095520" cy="94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1" strike="noStrike" spc="-1">
                <a:solidFill>
                  <a:schemeClr val="dk1"/>
                </a:solidFill>
                <a:latin typeface="맑은 고딕"/>
              </a:rPr>
              <a:t>프론트엔드 호환성</a:t>
            </a:r>
            <a:r>
              <a:rPr lang="en-US" sz="1800" b="1" strike="noStrike" spc="-1">
                <a:solidFill>
                  <a:schemeClr val="dk1"/>
                </a:solidFill>
                <a:latin typeface="맑은 고딕"/>
              </a:rPr>
              <a:t>: </a:t>
            </a:r>
            <a:r>
              <a:rPr lang="ko-KR" sz="1800" b="1" strike="noStrike" spc="-1">
                <a:solidFill>
                  <a:schemeClr val="dk1"/>
                </a:solidFill>
                <a:latin typeface="맑은 고딕"/>
              </a:rPr>
              <a:t>프론트엔드에서 </a:t>
            </a:r>
            <a:r>
              <a:rPr lang="en-US" sz="1800" b="1" u="sng" strike="noStrike" spc="-1">
                <a:solidFill>
                  <a:schemeClr val="dk1"/>
                </a:solidFill>
                <a:uFillTx/>
                <a:latin typeface="맑은 고딕"/>
                <a:hlinkClick r:id="rId6"/>
              </a:rPr>
              <a:t>http://localhost:8080/uploads/${imageUrl}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1" strike="noStrike" spc="-1">
                <a:solidFill>
                  <a:schemeClr val="dk1"/>
                </a:solidFill>
                <a:latin typeface="맑은 고딕"/>
              </a:rPr>
              <a:t>형태로 사용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"/>
          <p:cNvGrpSpPr/>
          <p:nvPr/>
        </p:nvGrpSpPr>
        <p:grpSpPr>
          <a:xfrm>
            <a:off x="0" y="-387720"/>
            <a:ext cx="12191760" cy="7380360"/>
            <a:chOff x="0" y="-387720"/>
            <a:chExt cx="12191760" cy="7380360"/>
          </a:xfrm>
        </p:grpSpPr>
        <p:sp>
          <p:nvSpPr>
            <p:cNvPr id="119" name="직사각형 3"/>
            <p:cNvSpPr/>
            <p:nvPr/>
          </p:nvSpPr>
          <p:spPr>
            <a:xfrm>
              <a:off x="0" y="-32760"/>
              <a:ext cx="12191760" cy="7025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ts val="4924"/>
                </a:lnSpc>
              </a:pPr>
              <a:endParaRPr lang="en-US" sz="1800" b="0" strike="noStrike" spc="1926">
                <a:solidFill>
                  <a:srgbClr val="000000"/>
                </a:solidFill>
                <a:latin typeface="Garet"/>
                <a:ea typeface="Garet"/>
              </a:endParaRPr>
            </a:p>
          </p:txBody>
        </p:sp>
        <p:grpSp>
          <p:nvGrpSpPr>
            <p:cNvPr id="120" name="Group 3"/>
            <p:cNvGrpSpPr/>
            <p:nvPr/>
          </p:nvGrpSpPr>
          <p:grpSpPr>
            <a:xfrm>
              <a:off x="241560" y="357120"/>
              <a:ext cx="1182600" cy="1150920"/>
              <a:chOff x="241560" y="357120"/>
              <a:chExt cx="1182600" cy="1150920"/>
            </a:xfrm>
          </p:grpSpPr>
          <p:sp>
            <p:nvSpPr>
              <p:cNvPr id="121" name="Freeform 4"/>
              <p:cNvSpPr/>
              <p:nvPr/>
            </p:nvSpPr>
            <p:spPr>
              <a:xfrm>
                <a:off x="241560" y="357120"/>
                <a:ext cx="1182600" cy="1150920"/>
              </a:xfrm>
              <a:custGeom>
                <a:avLst/>
                <a:gdLst>
                  <a:gd name="textAreaLeft" fmla="*/ 0 w 1182600"/>
                  <a:gd name="textAreaRight" fmla="*/ 1182960 w 1182600"/>
                  <a:gd name="textAreaTop" fmla="*/ 0 h 1150920"/>
                  <a:gd name="textAreaBottom" fmla="*/ 1151280 h 1150920"/>
                </a:gdLst>
                <a:ahLst/>
                <a:cxnLst/>
                <a:rect l="textAreaLeft" t="textAreaTop" r="textAreaRight" b="textAreaBottom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grpSp>
          <p:nvGrpSpPr>
            <p:cNvPr id="122" name="Group 6"/>
            <p:cNvGrpSpPr/>
            <p:nvPr/>
          </p:nvGrpSpPr>
          <p:grpSpPr>
            <a:xfrm>
              <a:off x="379440" y="488160"/>
              <a:ext cx="914040" cy="888840"/>
              <a:chOff x="379440" y="488160"/>
              <a:chExt cx="914040" cy="888840"/>
            </a:xfrm>
          </p:grpSpPr>
          <p:sp>
            <p:nvSpPr>
              <p:cNvPr id="123" name="Freeform 7"/>
              <p:cNvSpPr/>
              <p:nvPr/>
            </p:nvSpPr>
            <p:spPr>
              <a:xfrm>
                <a:off x="379440" y="488160"/>
                <a:ext cx="914040" cy="888840"/>
              </a:xfrm>
              <a:custGeom>
                <a:avLst/>
                <a:gdLst>
                  <a:gd name="textAreaLeft" fmla="*/ 0 w 914040"/>
                  <a:gd name="textAreaRight" fmla="*/ 914400 w 914040"/>
                  <a:gd name="textAreaTop" fmla="*/ 0 h 888840"/>
                  <a:gd name="textAreaBottom" fmla="*/ 889200 h 888840"/>
                </a:gdLst>
                <a:ahLst/>
                <a:cxnLst/>
                <a:rect l="textAreaLeft" t="textAreaTop" r="textAreaRight" b="textAreaBottom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  <p:sp>
          <p:nvSpPr>
            <p:cNvPr id="124" name="Freeform 8"/>
            <p:cNvSpPr/>
            <p:nvPr/>
          </p:nvSpPr>
          <p:spPr>
            <a:xfrm>
              <a:off x="543600" y="664560"/>
              <a:ext cx="578520" cy="536400"/>
            </a:xfrm>
            <a:custGeom>
              <a:avLst/>
              <a:gdLst>
                <a:gd name="textAreaLeft" fmla="*/ 0 w 578520"/>
                <a:gd name="textAreaRight" fmla="*/ 578880 w 578520"/>
                <a:gd name="textAreaTop" fmla="*/ 0 h 536400"/>
                <a:gd name="textAreaBottom" fmla="*/ 536760 h 536400"/>
              </a:gdLst>
              <a:ahLst/>
              <a:cxnLst/>
              <a:rect l="textAreaLeft" t="textAreaTop" r="textAreaRight" b="textAreaBottom"/>
              <a:pathLst>
                <a:path w="2072369" h="1974403">
                  <a:moveTo>
                    <a:pt x="0" y="0"/>
                  </a:moveTo>
                  <a:lnTo>
                    <a:pt x="2072370" y="0"/>
                  </a:lnTo>
                  <a:lnTo>
                    <a:pt x="2072370" y="1974403"/>
                  </a:lnTo>
                  <a:lnTo>
                    <a:pt x="0" y="19744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  <p:sp>
          <p:nvSpPr>
            <p:cNvPr id="125" name="TextBox 14"/>
            <p:cNvSpPr/>
            <p:nvPr/>
          </p:nvSpPr>
          <p:spPr>
            <a:xfrm rot="20094600">
              <a:off x="38160" y="118800"/>
              <a:ext cx="245700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REDUCE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26" name="TextBox 15"/>
            <p:cNvSpPr/>
            <p:nvPr/>
          </p:nvSpPr>
          <p:spPr>
            <a:xfrm>
              <a:off x="241560" y="1289160"/>
              <a:ext cx="245700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REUSE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27" name="TextBox 16"/>
            <p:cNvSpPr/>
            <p:nvPr/>
          </p:nvSpPr>
          <p:spPr>
            <a:xfrm>
              <a:off x="983880" y="1289160"/>
              <a:ext cx="171468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RECYCLE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128" name="TextBox 12"/>
          <p:cNvSpPr/>
          <p:nvPr/>
        </p:nvSpPr>
        <p:spPr>
          <a:xfrm>
            <a:off x="3639600" y="633240"/>
            <a:ext cx="412632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strike="noStrike" spc="-1">
                <a:solidFill>
                  <a:srgbClr val="2A3B19"/>
                </a:solidFill>
                <a:latin typeface="맑은 고딕"/>
              </a:rPr>
              <a:t>프로젝트 배경</a:t>
            </a:r>
            <a:endParaRPr lang="en-US" sz="4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29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30" name="직사각형 2"/>
          <p:cNvSpPr/>
          <p:nvPr/>
        </p:nvSpPr>
        <p:spPr>
          <a:xfrm>
            <a:off x="207280" y="1600134"/>
            <a:ext cx="6178680" cy="2428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1" strike="noStrike" spc="-1" dirty="0">
                <a:solidFill>
                  <a:srgbClr val="2A3B19"/>
                </a:solidFill>
                <a:latin typeface="맑은 고딕"/>
              </a:rPr>
              <a:t>누군가는 옷을 고르고</a:t>
            </a:r>
            <a:r>
              <a:rPr lang="en-US" sz="1800" b="1" strike="noStrike" spc="-1" dirty="0">
                <a:solidFill>
                  <a:srgbClr val="2A3B19"/>
                </a:solidFill>
                <a:latin typeface="맑은 고딕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1" strike="noStrike" spc="-1" dirty="0">
                <a:solidFill>
                  <a:srgbClr val="2A3B19"/>
                </a:solidFill>
                <a:latin typeface="맑은 고딕"/>
              </a:rPr>
              <a:t>누군가는 옷을 기다립니다</a:t>
            </a:r>
            <a:r>
              <a:rPr lang="en-US" sz="1800" b="1" strike="noStrike" spc="-1" dirty="0">
                <a:solidFill>
                  <a:srgbClr val="2A3B19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br>
              <a:rPr sz="1800" dirty="0"/>
            </a:br>
            <a:r>
              <a:rPr lang="ko-KR" sz="1800" b="1" strike="noStrike" spc="-1" dirty="0">
                <a:solidFill>
                  <a:srgbClr val="2A3B19"/>
                </a:solidFill>
                <a:latin typeface="맑은 고딕"/>
              </a:rPr>
              <a:t>같은 쇼핑몰에서</a:t>
            </a:r>
            <a:r>
              <a:rPr lang="en-US" sz="1800" b="1" strike="noStrike" spc="-1" dirty="0">
                <a:solidFill>
                  <a:srgbClr val="2A3B19"/>
                </a:solidFill>
                <a:latin typeface="맑은 고딕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1" strike="noStrike" spc="-1" dirty="0">
                <a:solidFill>
                  <a:srgbClr val="2A3B19"/>
                </a:solidFill>
                <a:latin typeface="맑은 고딕"/>
              </a:rPr>
              <a:t>모두가 따뜻한 선택을 할 수 있다면 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800" b="1" strike="noStrike" spc="-1" dirty="0">
                <a:solidFill>
                  <a:srgbClr val="2A3B19"/>
                </a:solidFill>
                <a:latin typeface="맑은 고딕"/>
              </a:rPr>
              <a:t>어떨까요</a:t>
            </a:r>
            <a:r>
              <a:rPr lang="en-US" sz="1800" b="1" strike="noStrike" spc="-1" dirty="0">
                <a:solidFill>
                  <a:srgbClr val="2A3B19"/>
                </a:solidFill>
                <a:latin typeface="맑은 고딕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31" name="TextBox 4"/>
          <p:cNvSpPr/>
          <p:nvPr/>
        </p:nvSpPr>
        <p:spPr>
          <a:xfrm>
            <a:off x="207280" y="4024938"/>
            <a:ext cx="538956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1" strike="noStrike" spc="-1" dirty="0" err="1">
                <a:solidFill>
                  <a:schemeClr val="dk1"/>
                </a:solidFill>
                <a:latin typeface="맑은 고딕"/>
              </a:rPr>
              <a:t>Re:Fit</a:t>
            </a:r>
            <a:r>
              <a:rPr lang="ko-KR" sz="1400" b="1" strike="noStrike" spc="-1" dirty="0">
                <a:solidFill>
                  <a:schemeClr val="dk1"/>
                </a:solidFill>
                <a:latin typeface="맑은 고딕"/>
              </a:rPr>
              <a:t>은 기부와 나눔</a:t>
            </a:r>
            <a:r>
              <a:rPr lang="en-US" sz="1400" b="1" strike="noStrike" spc="-1" dirty="0">
                <a:solidFill>
                  <a:schemeClr val="dk1"/>
                </a:solidFill>
                <a:latin typeface="맑은 고딕"/>
              </a:rPr>
              <a:t>, </a:t>
            </a:r>
            <a:r>
              <a:rPr lang="ko-KR" sz="1400" b="1" strike="noStrike" spc="-1" dirty="0">
                <a:solidFill>
                  <a:schemeClr val="dk1"/>
                </a:solidFill>
                <a:latin typeface="맑은 고딕"/>
              </a:rPr>
              <a:t>그리고 </a:t>
            </a:r>
            <a:r>
              <a:rPr lang="en-US" sz="1400" b="1" u="sng" strike="noStrike" spc="-1" dirty="0">
                <a:solidFill>
                  <a:schemeClr val="dk1"/>
                </a:solidFill>
                <a:latin typeface="맑은 고딕"/>
              </a:rPr>
              <a:t>AI </a:t>
            </a:r>
            <a:r>
              <a:rPr lang="ko-KR" sz="1400" b="1" u="sng" strike="noStrike" spc="-1" dirty="0">
                <a:solidFill>
                  <a:schemeClr val="dk1"/>
                </a:solidFill>
                <a:latin typeface="맑은 고딕"/>
              </a:rPr>
              <a:t>기술이 결합된 </a:t>
            </a:r>
            <a:endParaRPr lang="en-US" sz="1400" b="0" u="sng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400" b="1" strike="noStrike" spc="-1" dirty="0">
                <a:solidFill>
                  <a:schemeClr val="dk1"/>
                </a:solidFill>
                <a:latin typeface="맑은 고딕"/>
              </a:rPr>
              <a:t>새로운 형태의 패션 플랫폼입니다</a:t>
            </a:r>
            <a:r>
              <a:rPr lang="en-US" sz="1400" b="1" strike="noStrike" spc="-1" dirty="0">
                <a:solidFill>
                  <a:schemeClr val="dk1"/>
                </a:solidFill>
                <a:latin typeface="맑은 고딕"/>
              </a:rPr>
              <a:t>.</a:t>
            </a:r>
            <a:endParaRPr lang="en-US" sz="14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br>
              <a:rPr sz="1400" dirty="0"/>
            </a:br>
            <a:r>
              <a:rPr lang="ko-KR" sz="1400" b="1" strike="noStrike" spc="-1" dirty="0">
                <a:solidFill>
                  <a:schemeClr val="dk1"/>
                </a:solidFill>
                <a:latin typeface="맑은 고딕"/>
              </a:rPr>
              <a:t>기부로 선한 영향력을 만들고</a:t>
            </a:r>
            <a:r>
              <a:rPr lang="en-US" sz="1400" b="1" strike="noStrike" spc="-1" dirty="0">
                <a:solidFill>
                  <a:schemeClr val="dk1"/>
                </a:solidFill>
                <a:latin typeface="맑은 고딕"/>
              </a:rPr>
              <a:t>, </a:t>
            </a:r>
            <a:r>
              <a:rPr lang="en-US" sz="1400" b="1" u="sng" strike="noStrike" spc="-1" dirty="0">
                <a:solidFill>
                  <a:schemeClr val="dk1"/>
                </a:solidFill>
                <a:latin typeface="맑은 고딕"/>
              </a:rPr>
              <a:t>AI</a:t>
            </a:r>
            <a:r>
              <a:rPr lang="ko-KR" sz="1400" b="1" u="sng" strike="noStrike" spc="-1" dirty="0">
                <a:solidFill>
                  <a:schemeClr val="dk1"/>
                </a:solidFill>
                <a:latin typeface="맑은 고딕"/>
              </a:rPr>
              <a:t>로 자동화</a:t>
            </a:r>
            <a:r>
              <a:rPr lang="ko-KR" sz="1400" b="1" strike="noStrike" spc="-1" dirty="0">
                <a:solidFill>
                  <a:schemeClr val="dk1"/>
                </a:solidFill>
                <a:latin typeface="맑은 고딕"/>
              </a:rPr>
              <a:t>된</a:t>
            </a:r>
            <a:endParaRPr lang="en-US" sz="14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400" b="1" strike="noStrike" spc="-1" dirty="0">
                <a:solidFill>
                  <a:schemeClr val="dk1"/>
                </a:solidFill>
                <a:latin typeface="맑은 고딕"/>
              </a:rPr>
              <a:t>시스템으로 스마트하게 쇼핑하는 경험</a:t>
            </a:r>
            <a:r>
              <a:rPr lang="en-US" sz="1400" b="1" strike="noStrike" spc="-1" dirty="0">
                <a:solidFill>
                  <a:schemeClr val="dk1"/>
                </a:solidFill>
                <a:latin typeface="맑은 고딕"/>
              </a:rPr>
              <a:t>.</a:t>
            </a:r>
          </a:p>
          <a:p>
            <a:pPr defTabSz="914400">
              <a:lnSpc>
                <a:spcPct val="100000"/>
              </a:lnSpc>
            </a:pPr>
            <a:r>
              <a:rPr lang="en-US" sz="1400" b="1" strike="noStrike" spc="-1" dirty="0" err="1">
                <a:solidFill>
                  <a:schemeClr val="dk1"/>
                </a:solidFill>
                <a:latin typeface="맑은 고딕"/>
              </a:rPr>
              <a:t>Re:Fit</a:t>
            </a:r>
            <a:r>
              <a:rPr lang="ko-KR" sz="1400" b="1" strike="noStrike" spc="-1" dirty="0">
                <a:solidFill>
                  <a:schemeClr val="dk1"/>
                </a:solidFill>
                <a:latin typeface="맑은 고딕"/>
              </a:rPr>
              <a:t>이 제안하는 새로운 패션 생태계입니다</a:t>
            </a:r>
            <a:r>
              <a:rPr lang="en-US" sz="1400" b="1" strike="noStrike" spc="-1" dirty="0">
                <a:solidFill>
                  <a:schemeClr val="dk1"/>
                </a:solidFill>
                <a:latin typeface="맑은 고딕"/>
              </a:rPr>
              <a:t>.</a:t>
            </a:r>
            <a:endParaRPr lang="en-US" sz="14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32" name="하트 5"/>
          <p:cNvSpPr/>
          <p:nvPr/>
        </p:nvSpPr>
        <p:spPr>
          <a:xfrm rot="20785200">
            <a:off x="205480" y="3927738"/>
            <a:ext cx="684360" cy="613080"/>
          </a:xfrm>
          <a:prstGeom prst="hear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33" name="하트 17"/>
          <p:cNvSpPr/>
          <p:nvPr/>
        </p:nvSpPr>
        <p:spPr>
          <a:xfrm rot="2545800">
            <a:off x="945640" y="3902178"/>
            <a:ext cx="489600" cy="427680"/>
          </a:xfrm>
          <a:prstGeom prst="heart">
            <a:avLst/>
          </a:prstGeom>
          <a:solidFill>
            <a:srgbClr val="0070C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grpSp>
        <p:nvGrpSpPr>
          <p:cNvPr id="134" name="그룹 48"/>
          <p:cNvGrpSpPr/>
          <p:nvPr/>
        </p:nvGrpSpPr>
        <p:grpSpPr>
          <a:xfrm>
            <a:off x="7296994" y="858282"/>
            <a:ext cx="5990593" cy="4387529"/>
            <a:chOff x="8881777" y="4446032"/>
            <a:chExt cx="4006693" cy="3829794"/>
          </a:xfrm>
        </p:grpSpPr>
        <p:grpSp>
          <p:nvGrpSpPr>
            <p:cNvPr id="136" name="그룹 27"/>
            <p:cNvGrpSpPr/>
            <p:nvPr/>
          </p:nvGrpSpPr>
          <p:grpSpPr>
            <a:xfrm>
              <a:off x="8881777" y="4446032"/>
              <a:ext cx="3213863" cy="804208"/>
              <a:chOff x="8881777" y="4446032"/>
              <a:chExt cx="3213863" cy="804208"/>
            </a:xfrm>
          </p:grpSpPr>
          <p:pic>
            <p:nvPicPr>
              <p:cNvPr id="137" name="그림 23"/>
              <p:cNvPicPr/>
              <p:nvPr/>
            </p:nvPicPr>
            <p:blipFill>
              <a:blip r:embed="rId2"/>
              <a:srcRect l="1914" t="38089" r="56290" b="35924"/>
              <a:stretch/>
            </p:blipFill>
            <p:spPr>
              <a:xfrm>
                <a:off x="8916120" y="4779720"/>
                <a:ext cx="3179520" cy="198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8" name="그림 24"/>
              <p:cNvPicPr/>
              <p:nvPr/>
            </p:nvPicPr>
            <p:blipFill>
              <a:blip r:embed="rId2"/>
              <a:srcRect l="75900" t="1401" r="998" b="65860"/>
              <a:stretch/>
            </p:blipFill>
            <p:spPr>
              <a:xfrm>
                <a:off x="8881777" y="4446032"/>
                <a:ext cx="1757160" cy="250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9" name="그림 26"/>
              <p:cNvPicPr/>
              <p:nvPr/>
            </p:nvPicPr>
            <p:blipFill>
              <a:blip r:embed="rId2"/>
              <a:srcRect l="43548" t="37325" r="28541" b="36688"/>
              <a:stretch/>
            </p:blipFill>
            <p:spPr>
              <a:xfrm>
                <a:off x="8916120" y="5051520"/>
                <a:ext cx="2123280" cy="198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40" name="TextBox 31"/>
            <p:cNvSpPr/>
            <p:nvPr/>
          </p:nvSpPr>
          <p:spPr>
            <a:xfrm>
              <a:off x="10765190" y="8000426"/>
              <a:ext cx="2123280" cy="27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1100" b="0" u="sng" strike="noStrike" spc="-1" dirty="0">
                  <a:solidFill>
                    <a:schemeClr val="dk1"/>
                  </a:solidFill>
                  <a:uFillTx/>
                  <a:latin typeface="맑은 고딕"/>
                  <a:hlinkClick r:id="rId3"/>
                </a:rPr>
                <a:t>출처</a:t>
              </a:r>
              <a:r>
                <a:rPr lang="en-US" sz="1100" b="0" u="sng" strike="noStrike" spc="-1" dirty="0">
                  <a:solidFill>
                    <a:schemeClr val="dk1"/>
                  </a:solidFill>
                  <a:uFillTx/>
                  <a:latin typeface="맑은 고딕"/>
                  <a:hlinkClick r:id="rId3"/>
                </a:rPr>
                <a:t>: 2050</a:t>
              </a:r>
              <a:r>
                <a:rPr lang="ko-KR" sz="1100" b="0" u="sng" strike="noStrike" spc="-1" dirty="0">
                  <a:solidFill>
                    <a:schemeClr val="dk1"/>
                  </a:solidFill>
                  <a:uFillTx/>
                  <a:latin typeface="맑은 고딕"/>
                  <a:hlinkClick r:id="rId3"/>
                </a:rPr>
                <a:t>탄소 중립위원회</a:t>
              </a:r>
              <a:endParaRPr lang="en-US" sz="11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141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42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43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44" name="TextBox 30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45" name="TextBox 32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46" name="TextBox 33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147" name="그룹 47"/>
          <p:cNvGrpSpPr/>
          <p:nvPr/>
        </p:nvGrpSpPr>
        <p:grpSpPr>
          <a:xfrm>
            <a:off x="4141846" y="1959079"/>
            <a:ext cx="4468754" cy="3849053"/>
            <a:chOff x="5629680" y="2292480"/>
            <a:chExt cx="2930400" cy="2957760"/>
          </a:xfrm>
        </p:grpSpPr>
        <p:pic>
          <p:nvPicPr>
            <p:cNvPr id="148" name="그림 41"/>
            <p:cNvPicPr/>
            <p:nvPr/>
          </p:nvPicPr>
          <p:blipFill>
            <a:blip r:embed="rId6"/>
            <a:stretch/>
          </p:blipFill>
          <p:spPr>
            <a:xfrm>
              <a:off x="5695200" y="4306320"/>
              <a:ext cx="1823400" cy="2667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49" name="그룹 42"/>
            <p:cNvGrpSpPr/>
            <p:nvPr/>
          </p:nvGrpSpPr>
          <p:grpSpPr>
            <a:xfrm>
              <a:off x="5629680" y="4688280"/>
              <a:ext cx="2930400" cy="561960"/>
              <a:chOff x="5629680" y="4688280"/>
              <a:chExt cx="2930400" cy="561960"/>
            </a:xfrm>
          </p:grpSpPr>
          <p:pic>
            <p:nvPicPr>
              <p:cNvPr id="150" name="그림 43"/>
              <p:cNvPicPr/>
              <p:nvPr/>
            </p:nvPicPr>
            <p:blipFill>
              <a:blip r:embed="rId7"/>
              <a:srcRect l="-1594" t="-14286" r="49224" b="50210"/>
              <a:stretch/>
            </p:blipFill>
            <p:spPr>
              <a:xfrm>
                <a:off x="5629680" y="4688280"/>
                <a:ext cx="2799360" cy="193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1" name="그림 44"/>
              <p:cNvPicPr/>
              <p:nvPr/>
            </p:nvPicPr>
            <p:blipFill>
              <a:blip r:embed="rId7"/>
              <a:srcRect l="50956" b="46954"/>
              <a:stretch/>
            </p:blipFill>
            <p:spPr>
              <a:xfrm>
                <a:off x="5776920" y="4929840"/>
                <a:ext cx="2621520" cy="160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2" name="그림 45"/>
              <p:cNvPicPr/>
              <p:nvPr/>
            </p:nvPicPr>
            <p:blipFill>
              <a:blip r:embed="rId7"/>
              <a:srcRect t="50210" r="47630" b="3992"/>
              <a:stretch/>
            </p:blipFill>
            <p:spPr>
              <a:xfrm>
                <a:off x="5760720" y="5112000"/>
                <a:ext cx="2799360" cy="13824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53" name="그림 46"/>
            <p:cNvPicPr/>
            <p:nvPr/>
          </p:nvPicPr>
          <p:blipFill>
            <a:blip r:embed="rId8"/>
            <a:stretch/>
          </p:blipFill>
          <p:spPr>
            <a:xfrm>
              <a:off x="5695200" y="2292480"/>
              <a:ext cx="2580480" cy="1852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22CFA58-827A-48C1-8813-CA1578572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5148" y="2135605"/>
            <a:ext cx="374332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40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41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42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43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44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45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46" name="TextBox 10"/>
          <p:cNvSpPr/>
          <p:nvPr/>
        </p:nvSpPr>
        <p:spPr>
          <a:xfrm>
            <a:off x="3699000" y="460440"/>
            <a:ext cx="701604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 dirty="0">
                <a:solidFill>
                  <a:srgbClr val="2A3B19"/>
                </a:solidFill>
                <a:latin typeface="맑은 고딕"/>
              </a:rPr>
              <a:t>오류</a:t>
            </a: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 해결1 (</a:t>
            </a:r>
            <a:r>
              <a:rPr lang="ko-KR" sz="3200" b="1" strike="noStrike" spc="-1" dirty="0">
                <a:solidFill>
                  <a:schemeClr val="dk1"/>
                </a:solidFill>
                <a:latin typeface="맑은 고딕"/>
              </a:rPr>
              <a:t>이미지 경로 중복 오류</a:t>
            </a: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47" name="Rectangle 6"/>
          <p:cNvSpPr/>
          <p:nvPr/>
        </p:nvSpPr>
        <p:spPr>
          <a:xfrm>
            <a:off x="527760" y="4536720"/>
            <a:ext cx="121917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tIns="360" bIns="360" numCol="1" spcCol="0" anchor="ctr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48" name="TextBox 28"/>
          <p:cNvSpPr/>
          <p:nvPr/>
        </p:nvSpPr>
        <p:spPr>
          <a:xfrm>
            <a:off x="858600" y="1586520"/>
            <a:ext cx="3720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000" b="1" strike="noStrike" spc="-1">
                <a:solidFill>
                  <a:schemeClr val="dk1"/>
                </a:solidFill>
                <a:latin typeface="맑은 고딕"/>
              </a:rPr>
              <a:t>정적 리소스 매핑 재 설정</a:t>
            </a:r>
            <a:endParaRPr lang="en-US" sz="20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49" name="그림 31"/>
          <p:cNvPicPr/>
          <p:nvPr/>
        </p:nvPicPr>
        <p:blipFill>
          <a:blip r:embed="rId4"/>
          <a:stretch/>
        </p:blipFill>
        <p:spPr>
          <a:xfrm>
            <a:off x="147240" y="2365200"/>
            <a:ext cx="4565880" cy="1063440"/>
          </a:xfrm>
          <a:prstGeom prst="rect">
            <a:avLst/>
          </a:prstGeom>
          <a:ln w="0">
            <a:noFill/>
          </a:ln>
        </p:spPr>
      </p:pic>
      <p:sp>
        <p:nvSpPr>
          <p:cNvPr id="750" name="TextBox 32"/>
          <p:cNvSpPr/>
          <p:nvPr/>
        </p:nvSpPr>
        <p:spPr>
          <a:xfrm>
            <a:off x="74160" y="5317200"/>
            <a:ext cx="7057440" cy="143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7000"/>
              </a:lnSpc>
              <a:spcAft>
                <a:spcPts val="799"/>
              </a:spcAft>
            </a:pPr>
            <a:r>
              <a:rPr lang="en-US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Spring Boot</a:t>
            </a:r>
            <a:r>
              <a:rPr lang="ko-KR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의 정적 리소스 처리 방식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7000"/>
              </a:lnSpc>
              <a:spcAft>
                <a:spcPts val="799"/>
              </a:spcAft>
            </a:pPr>
            <a:r>
              <a:rPr lang="ko-KR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저장 경로 변경 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7000"/>
              </a:lnSpc>
              <a:spcAft>
                <a:spcPts val="799"/>
              </a:spcAft>
            </a:pPr>
            <a:r>
              <a:rPr lang="ko-KR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초기 설계</a:t>
            </a:r>
            <a:r>
              <a:rPr lang="en-US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: refit_backend/src/main/resources/static/uploads/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7000"/>
              </a:lnSpc>
              <a:spcAft>
                <a:spcPts val="799"/>
              </a:spcAft>
            </a:pPr>
            <a:r>
              <a:rPr lang="ko-KR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현재 설계</a:t>
            </a:r>
            <a:r>
              <a:rPr lang="en-US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: refit_backend/build/resources/main/static/uploads/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51" name="그림 34"/>
          <p:cNvPicPr/>
          <p:nvPr/>
        </p:nvPicPr>
        <p:blipFill>
          <a:blip r:embed="rId4"/>
          <a:stretch/>
        </p:blipFill>
        <p:spPr>
          <a:xfrm>
            <a:off x="147240" y="4122720"/>
            <a:ext cx="4565880" cy="1024200"/>
          </a:xfrm>
          <a:prstGeom prst="rect">
            <a:avLst/>
          </a:prstGeom>
          <a:ln w="0">
            <a:noFill/>
          </a:ln>
        </p:spPr>
      </p:pic>
      <p:sp>
        <p:nvSpPr>
          <p:cNvPr id="752" name="Rectangle 5"/>
          <p:cNvSpPr/>
          <p:nvPr/>
        </p:nvSpPr>
        <p:spPr>
          <a:xfrm>
            <a:off x="147240" y="2011320"/>
            <a:ext cx="4228920" cy="33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ko-KR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기존 코드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53" name="Rectangle 5"/>
          <p:cNvSpPr/>
          <p:nvPr/>
        </p:nvSpPr>
        <p:spPr>
          <a:xfrm>
            <a:off x="66600" y="3668400"/>
            <a:ext cx="4228920" cy="33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ko-KR" sz="16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수정 코드</a:t>
            </a:r>
            <a:endParaRPr lang="en-US" sz="16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754" name="직선 화살표 연결선 38"/>
          <p:cNvCxnSpPr/>
          <p:nvPr/>
        </p:nvCxnSpPr>
        <p:spPr>
          <a:xfrm>
            <a:off x="2232360" y="3486600"/>
            <a:ext cx="360" cy="518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</p:cxnSp>
      <p:sp>
        <p:nvSpPr>
          <p:cNvPr id="755" name="TextBox 39"/>
          <p:cNvSpPr/>
          <p:nvPr/>
        </p:nvSpPr>
        <p:spPr>
          <a:xfrm>
            <a:off x="6917760" y="1522800"/>
            <a:ext cx="6095520" cy="41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7000"/>
              </a:lnSpc>
              <a:spcAft>
                <a:spcPts val="799"/>
              </a:spcAft>
            </a:pPr>
            <a:r>
              <a:rPr lang="en-US" sz="20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JWT </a:t>
            </a:r>
            <a:r>
              <a:rPr lang="ko-KR" sz="20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필터에서 정적 리소스 제외</a:t>
            </a:r>
            <a:endParaRPr lang="en-US" sz="20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56" name="그림 40"/>
          <p:cNvPicPr/>
          <p:nvPr/>
        </p:nvPicPr>
        <p:blipFill>
          <a:blip r:embed="rId5"/>
          <a:stretch/>
        </p:blipFill>
        <p:spPr>
          <a:xfrm>
            <a:off x="6623640" y="2178720"/>
            <a:ext cx="4659840" cy="1108440"/>
          </a:xfrm>
          <a:prstGeom prst="rect">
            <a:avLst/>
          </a:prstGeom>
          <a:ln w="0">
            <a:noFill/>
          </a:ln>
        </p:spPr>
      </p:pic>
      <p:sp>
        <p:nvSpPr>
          <p:cNvPr id="757" name="TextBox 43"/>
          <p:cNvSpPr/>
          <p:nvPr/>
        </p:nvSpPr>
        <p:spPr>
          <a:xfrm>
            <a:off x="6506640" y="4005360"/>
            <a:ext cx="6506280" cy="22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7000"/>
              </a:lnSpc>
              <a:spcAft>
                <a:spcPts val="799"/>
              </a:spcAft>
            </a:pPr>
            <a:r>
              <a:rPr lang="en-US" sz="14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### </a:t>
            </a:r>
            <a:r>
              <a:rPr lang="ko-KR" sz="1400" b="1" strike="noStrike" spc="-1">
                <a:solidFill>
                  <a:srgbClr val="FF0000"/>
                </a:solidFill>
                <a:latin typeface="맑은 고딕"/>
                <a:ea typeface="맑은 고딕"/>
              </a:rPr>
              <a:t>해결된 문제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algn="just" defTabSz="914400">
              <a:lnSpc>
                <a:spcPct val="107000"/>
              </a:lnSpc>
              <a:spcAft>
                <a:spcPts val="799"/>
              </a:spcAft>
            </a:pP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경로 중복 문제 해결</a:t>
            </a:r>
            <a:r>
              <a:rPr lang="en-US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정확한 이미지 </a:t>
            </a:r>
            <a:r>
              <a:rPr lang="en-US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URL </a:t>
            </a: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생성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algn="just" defTabSz="914400">
              <a:lnSpc>
                <a:spcPct val="107000"/>
              </a:lnSpc>
              <a:spcAft>
                <a:spcPts val="799"/>
              </a:spcAft>
            </a:pP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성능 최적화</a:t>
            </a:r>
            <a:r>
              <a:rPr lang="en-US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정적 리소스 캐싱 설정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algn="just" defTabSz="914400">
              <a:lnSpc>
                <a:spcPct val="107000"/>
              </a:lnSpc>
              <a:spcAft>
                <a:spcPts val="799"/>
              </a:spcAft>
            </a:pP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보안 강화</a:t>
            </a:r>
            <a:r>
              <a:rPr lang="en-US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정적 리소스 접근 시 불필요한 인증 제거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algn="just" defTabSz="914400">
              <a:lnSpc>
                <a:spcPct val="107000"/>
              </a:lnSpc>
              <a:spcAft>
                <a:spcPts val="799"/>
              </a:spcAft>
            </a:pP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일관성 확보</a:t>
            </a:r>
            <a:r>
              <a:rPr lang="en-US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모든 게시판에서 동일한 이미지 표시 방식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algn="just" defTabSz="914400">
              <a:lnSpc>
                <a:spcPct val="107000"/>
              </a:lnSpc>
              <a:spcAft>
                <a:spcPts val="799"/>
              </a:spcAft>
            </a:pPr>
            <a:r>
              <a:rPr lang="en-US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Spring Boot </a:t>
            </a: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표준 준수</a:t>
            </a:r>
            <a:r>
              <a:rPr lang="en-US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빌드 시스템과의 완전한 통합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algn="just" defTabSz="914400">
              <a:lnSpc>
                <a:spcPct val="107000"/>
              </a:lnSpc>
              <a:spcAft>
                <a:spcPts val="799"/>
              </a:spcAft>
            </a:pP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팀 개발 효율성 향상</a:t>
            </a:r>
            <a:r>
              <a:rPr lang="en-US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: </a:t>
            </a:r>
            <a:r>
              <a:rPr lang="ko-KR" sz="1400" b="1" strike="noStrike" spc="-1">
                <a:solidFill>
                  <a:schemeClr val="dk1"/>
                </a:solidFill>
                <a:latin typeface="맑은 고딕"/>
                <a:ea typeface="맑은 고딕"/>
              </a:rPr>
              <a:t>커뮤니티 기능 개발 지연 해결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59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60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61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62" name="TextBox 33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63" name="TextBox 3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64" name="TextBox 41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65" name="TextBox 42"/>
          <p:cNvSpPr/>
          <p:nvPr/>
        </p:nvSpPr>
        <p:spPr>
          <a:xfrm>
            <a:off x="3424561" y="460440"/>
            <a:ext cx="8761799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 dirty="0">
                <a:solidFill>
                  <a:srgbClr val="2A3B19"/>
                </a:solidFill>
                <a:latin typeface="맑은 고딕"/>
              </a:rPr>
              <a:t>오류</a:t>
            </a: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 해결2 (</a:t>
            </a:r>
            <a:r>
              <a:rPr lang="ko-KR" sz="3200" b="1" strike="noStrike" spc="-1" dirty="0">
                <a:solidFill>
                  <a:schemeClr val="dk1"/>
                </a:solidFill>
                <a:latin typeface="맑은 고딕"/>
              </a:rPr>
              <a:t>댓글</a:t>
            </a:r>
            <a:r>
              <a:rPr lang="en-US" sz="3200" b="1" strike="noStrike" spc="-1" dirty="0">
                <a:solidFill>
                  <a:schemeClr val="dk1"/>
                </a:solidFill>
                <a:latin typeface="맑은 고딕"/>
              </a:rPr>
              <a:t>/</a:t>
            </a:r>
            <a:r>
              <a:rPr lang="ko-KR" sz="3200" b="1" strike="noStrike" spc="-1" dirty="0">
                <a:solidFill>
                  <a:schemeClr val="dk1"/>
                </a:solidFill>
                <a:latin typeface="맑은 고딕"/>
              </a:rPr>
              <a:t>답글 결합에 따른 함수 충돌</a:t>
            </a:r>
            <a:r>
              <a:rPr lang="en-US" sz="3200" b="1" strike="noStrike" spc="-1" dirty="0">
                <a:solidFill>
                  <a:schemeClr val="dk1"/>
                </a:solidFill>
                <a:latin typeface="맑은 고딕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66" name="shape1025"/>
          <p:cNvPicPr/>
          <p:nvPr/>
        </p:nvPicPr>
        <p:blipFill>
          <a:blip r:embed="rId4"/>
          <a:stretch/>
        </p:blipFill>
        <p:spPr>
          <a:xfrm>
            <a:off x="8767440" y="1076760"/>
            <a:ext cx="2925000" cy="2754720"/>
          </a:xfrm>
          <a:prstGeom prst="rect">
            <a:avLst/>
          </a:prstGeom>
          <a:ln w="0">
            <a:noFill/>
          </a:ln>
        </p:spPr>
      </p:pic>
      <p:pic>
        <p:nvPicPr>
          <p:cNvPr id="767" name="shape1027"/>
          <p:cNvPicPr/>
          <p:nvPr/>
        </p:nvPicPr>
        <p:blipFill>
          <a:blip r:embed="rId5"/>
          <a:stretch/>
        </p:blipFill>
        <p:spPr>
          <a:xfrm>
            <a:off x="5114520" y="4132800"/>
            <a:ext cx="1714320" cy="240840"/>
          </a:xfrm>
          <a:prstGeom prst="rect">
            <a:avLst/>
          </a:prstGeom>
          <a:ln w="0">
            <a:noFill/>
          </a:ln>
        </p:spPr>
      </p:pic>
      <p:pic>
        <p:nvPicPr>
          <p:cNvPr id="768" name="shape1028"/>
          <p:cNvPicPr/>
          <p:nvPr/>
        </p:nvPicPr>
        <p:blipFill>
          <a:blip r:embed="rId6"/>
          <a:stretch/>
        </p:blipFill>
        <p:spPr>
          <a:xfrm>
            <a:off x="4520880" y="4968360"/>
            <a:ext cx="2901600" cy="1345680"/>
          </a:xfrm>
          <a:prstGeom prst="rect">
            <a:avLst/>
          </a:prstGeom>
          <a:ln w="0">
            <a:noFill/>
          </a:ln>
        </p:spPr>
      </p:pic>
      <p:pic>
        <p:nvPicPr>
          <p:cNvPr id="769" name="shape1030"/>
          <p:cNvPicPr/>
          <p:nvPr/>
        </p:nvPicPr>
        <p:blipFill>
          <a:blip r:embed="rId7"/>
          <a:stretch/>
        </p:blipFill>
        <p:spPr>
          <a:xfrm>
            <a:off x="8452080" y="4407120"/>
            <a:ext cx="3852360" cy="1288440"/>
          </a:xfrm>
          <a:prstGeom prst="rect">
            <a:avLst/>
          </a:prstGeom>
          <a:ln w="0">
            <a:noFill/>
          </a:ln>
        </p:spPr>
      </p:pic>
      <p:cxnSp>
        <p:nvCxnSpPr>
          <p:cNvPr id="770" name="직선 화살표 연결선 15"/>
          <p:cNvCxnSpPr/>
          <p:nvPr/>
        </p:nvCxnSpPr>
        <p:spPr>
          <a:xfrm>
            <a:off x="10243440" y="3991320"/>
            <a:ext cx="360" cy="282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</p:cxnSp>
      <p:cxnSp>
        <p:nvCxnSpPr>
          <p:cNvPr id="771" name="직선 화살표 연결선 17"/>
          <p:cNvCxnSpPr/>
          <p:nvPr/>
        </p:nvCxnSpPr>
        <p:spPr>
          <a:xfrm>
            <a:off x="5969160" y="4500720"/>
            <a:ext cx="360" cy="379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</p:cxnSp>
      <p:sp>
        <p:nvSpPr>
          <p:cNvPr id="772" name="TextBox 22"/>
          <p:cNvSpPr/>
          <p:nvPr/>
        </p:nvSpPr>
        <p:spPr>
          <a:xfrm>
            <a:off x="225720" y="2112840"/>
            <a:ext cx="464004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- 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댓글과 답글 로직 및 상태가 한 컴포넌트에 몰려 복잡하고 가독성 저하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- 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상태 충돌 및 관리 어려움으로 유지보수성 낮음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- UI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가 중첩되어 확장 및 기능 추가 시 코드 난이도 급증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73" name="TextBox 23"/>
          <p:cNvSpPr/>
          <p:nvPr/>
        </p:nvSpPr>
        <p:spPr>
          <a:xfrm>
            <a:off x="499320" y="1571400"/>
            <a:ext cx="875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문제점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74" name="TextBox 25"/>
          <p:cNvSpPr/>
          <p:nvPr/>
        </p:nvSpPr>
        <p:spPr>
          <a:xfrm>
            <a:off x="225720" y="3277800"/>
            <a:ext cx="622836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- CommentSection(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전체 관리</a:t>
            </a: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), CommentItem(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댓글 단위</a:t>
            </a: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), ReplyItem(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답글 단위</a:t>
            </a: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)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로 컴포넌트 분리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- 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각 컴포넌트가 독립적으로 상태 관리 및 </a:t>
            </a: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UI 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담당 </a:t>
            </a: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(SRP 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적용</a:t>
            </a: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)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- API 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호출과 상태 업데이트를 최상위에서 집중 처리</a:t>
            </a: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, 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자식은 </a:t>
            </a:r>
            <a:r>
              <a:rPr lang="en-US" sz="1000" b="0" strike="noStrike" spc="-1">
                <a:solidFill>
                  <a:schemeClr val="dk1"/>
                </a:solidFill>
                <a:latin typeface="Noto Sans KR"/>
              </a:rPr>
              <a:t>UI</a:t>
            </a:r>
            <a:r>
              <a:rPr lang="ko-KR" sz="1000" b="0" strike="noStrike" spc="-1">
                <a:solidFill>
                  <a:schemeClr val="dk1"/>
                </a:solidFill>
                <a:latin typeface="Noto Sans KR"/>
              </a:rPr>
              <a:t>와 개별 동작만 담당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75" name="TextBox 26"/>
          <p:cNvSpPr/>
          <p:nvPr/>
        </p:nvSpPr>
        <p:spPr>
          <a:xfrm>
            <a:off x="499320" y="2839320"/>
            <a:ext cx="1190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0" strike="noStrike" spc="-1">
                <a:solidFill>
                  <a:schemeClr val="dk1"/>
                </a:solidFill>
                <a:latin typeface="맑은 고딕"/>
              </a:rPr>
              <a:t>해결 방안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76" name="그림 8"/>
          <p:cNvPicPr/>
          <p:nvPr/>
        </p:nvPicPr>
        <p:blipFill>
          <a:blip r:embed="rId8"/>
          <a:stretch/>
        </p:blipFill>
        <p:spPr>
          <a:xfrm>
            <a:off x="5057640" y="2106720"/>
            <a:ext cx="3331080" cy="407160"/>
          </a:xfrm>
          <a:prstGeom prst="rect">
            <a:avLst/>
          </a:prstGeom>
          <a:ln w="0">
            <a:noFill/>
          </a:ln>
        </p:spPr>
      </p:pic>
      <p:pic>
        <p:nvPicPr>
          <p:cNvPr id="777" name="그림 24"/>
          <p:cNvPicPr/>
          <p:nvPr/>
        </p:nvPicPr>
        <p:blipFill>
          <a:blip r:embed="rId9"/>
          <a:stretch/>
        </p:blipFill>
        <p:spPr>
          <a:xfrm>
            <a:off x="225720" y="3881880"/>
            <a:ext cx="2987640" cy="1685880"/>
          </a:xfrm>
          <a:prstGeom prst="rect">
            <a:avLst/>
          </a:prstGeom>
          <a:ln w="0">
            <a:noFill/>
          </a:ln>
        </p:spPr>
      </p:pic>
      <p:pic>
        <p:nvPicPr>
          <p:cNvPr id="778" name="그림 28"/>
          <p:cNvPicPr/>
          <p:nvPr/>
        </p:nvPicPr>
        <p:blipFill>
          <a:blip r:embed="rId10"/>
          <a:stretch/>
        </p:blipFill>
        <p:spPr>
          <a:xfrm>
            <a:off x="234000" y="5771880"/>
            <a:ext cx="2971080" cy="934560"/>
          </a:xfrm>
          <a:prstGeom prst="rect">
            <a:avLst/>
          </a:prstGeom>
          <a:ln w="0">
            <a:noFill/>
          </a:ln>
        </p:spPr>
      </p:pic>
      <p:sp>
        <p:nvSpPr>
          <p:cNvPr id="779" name="TextBox 31"/>
          <p:cNvSpPr/>
          <p:nvPr/>
        </p:nvSpPr>
        <p:spPr>
          <a:xfrm>
            <a:off x="6222600" y="4542120"/>
            <a:ext cx="187524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000" b="0" strike="noStrike" spc="-1">
                <a:solidFill>
                  <a:schemeClr val="dk1"/>
                </a:solidFill>
                <a:latin typeface="맑은 고딕"/>
              </a:rPr>
              <a:t>컴포넌트 분리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80" name="TextBox 37"/>
          <p:cNvSpPr/>
          <p:nvPr/>
        </p:nvSpPr>
        <p:spPr>
          <a:xfrm>
            <a:off x="6095880" y="1833120"/>
            <a:ext cx="187524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000" b="0" strike="noStrike" spc="-1">
                <a:solidFill>
                  <a:schemeClr val="dk1"/>
                </a:solidFill>
                <a:latin typeface="맑은 고딕"/>
              </a:rPr>
              <a:t>수정 전 코드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81" name="TextBox 38"/>
          <p:cNvSpPr/>
          <p:nvPr/>
        </p:nvSpPr>
        <p:spPr>
          <a:xfrm>
            <a:off x="3238920" y="5387400"/>
            <a:ext cx="187524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000" b="0" strike="noStrike" spc="-1">
                <a:solidFill>
                  <a:schemeClr val="dk1"/>
                </a:solidFill>
                <a:latin typeface="맑은 고딕"/>
              </a:rPr>
              <a:t>수정 후 코드</a:t>
            </a:r>
            <a:endParaRPr lang="en-US" sz="1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82" name="자유형: 도형 39"/>
          <p:cNvSpPr/>
          <p:nvPr/>
        </p:nvSpPr>
        <p:spPr>
          <a:xfrm>
            <a:off x="3263400" y="4614120"/>
            <a:ext cx="461160" cy="687600"/>
          </a:xfrm>
          <a:custGeom>
            <a:avLst/>
            <a:gdLst>
              <a:gd name="textAreaLeft" fmla="*/ 0 w 461160"/>
              <a:gd name="textAreaRight" fmla="*/ 461520 w 461160"/>
              <a:gd name="textAreaTop" fmla="*/ 0 h 687600"/>
              <a:gd name="textAreaBottom" fmla="*/ 687960 h 687600"/>
            </a:gdLst>
            <a:ahLst/>
            <a:cxnLst/>
            <a:rect l="textAreaLeft" t="textAreaTop" r="textAreaRight" b="textAreaBottom"/>
            <a:pathLst>
              <a:path w="461527" h="687897">
                <a:moveTo>
                  <a:pt x="0" y="0"/>
                </a:moveTo>
                <a:cubicBezTo>
                  <a:pt x="154497" y="47538"/>
                  <a:pt x="308995" y="95076"/>
                  <a:pt x="385894" y="209725"/>
                </a:cubicBezTo>
                <a:cubicBezTo>
                  <a:pt x="462793" y="324374"/>
                  <a:pt x="462094" y="506135"/>
                  <a:pt x="461395" y="687897"/>
                </a:cubicBezTo>
              </a:path>
            </a:pathLst>
          </a:cu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783" name="자유형: 도형 43"/>
          <p:cNvSpPr/>
          <p:nvPr/>
        </p:nvSpPr>
        <p:spPr>
          <a:xfrm>
            <a:off x="3263400" y="5797440"/>
            <a:ext cx="486360" cy="469440"/>
          </a:xfrm>
          <a:custGeom>
            <a:avLst/>
            <a:gdLst>
              <a:gd name="textAreaLeft" fmla="*/ 0 w 486360"/>
              <a:gd name="textAreaRight" fmla="*/ 486720 w 486360"/>
              <a:gd name="textAreaTop" fmla="*/ 0 h 469440"/>
              <a:gd name="textAreaBottom" fmla="*/ 469800 h 469440"/>
            </a:gdLst>
            <a:ahLst/>
            <a:cxnLst/>
            <a:rect l="textAreaLeft" t="textAreaTop" r="textAreaRight" b="textAreaBottom"/>
            <a:pathLst>
              <a:path w="486562" h="469783">
                <a:moveTo>
                  <a:pt x="0" y="469783"/>
                </a:moveTo>
                <a:cubicBezTo>
                  <a:pt x="169178" y="458597"/>
                  <a:pt x="338356" y="447412"/>
                  <a:pt x="419450" y="369115"/>
                </a:cubicBezTo>
                <a:cubicBezTo>
                  <a:pt x="500544" y="290818"/>
                  <a:pt x="476775" y="74103"/>
                  <a:pt x="486562" y="0"/>
                </a:cubicBezTo>
              </a:path>
            </a:pathLst>
          </a:cu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85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86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87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788" name="TextBox 33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89" name="TextBox 3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90" name="TextBox 41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91" name="TextBox 42"/>
          <p:cNvSpPr/>
          <p:nvPr/>
        </p:nvSpPr>
        <p:spPr>
          <a:xfrm>
            <a:off x="3287160" y="460440"/>
            <a:ext cx="742788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 dirty="0">
                <a:solidFill>
                  <a:srgbClr val="2A3B19"/>
                </a:solidFill>
                <a:latin typeface="맑은 고딕"/>
              </a:rPr>
              <a:t>오류</a:t>
            </a: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 해결3 (</a:t>
            </a:r>
            <a:r>
              <a:rPr lang="ko-KR" sz="3200" b="1" strike="noStrike" spc="-1" dirty="0">
                <a:solidFill>
                  <a:srgbClr val="2A3B19"/>
                </a:solidFill>
                <a:latin typeface="맑은 고딕"/>
              </a:rPr>
              <a:t>결제 </a:t>
            </a: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API </a:t>
            </a:r>
            <a:r>
              <a:rPr lang="ko-KR" sz="3200" b="1" strike="noStrike" spc="-1" dirty="0">
                <a:solidFill>
                  <a:srgbClr val="2A3B19"/>
                </a:solidFill>
                <a:latin typeface="맑은 고딕"/>
              </a:rPr>
              <a:t>응답 처리 오류</a:t>
            </a: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92" name="TextBox 10"/>
          <p:cNvSpPr/>
          <p:nvPr/>
        </p:nvSpPr>
        <p:spPr>
          <a:xfrm>
            <a:off x="272880" y="1435680"/>
            <a:ext cx="70977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400" b="1" strike="noStrike" spc="-1" dirty="0">
                <a:solidFill>
                  <a:schemeClr val="dk1"/>
                </a:solidFill>
                <a:latin typeface="Segoe WPC"/>
              </a:rPr>
              <a:t>오류 상황</a:t>
            </a:r>
            <a:endParaRPr lang="en-US" sz="14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lang="en-US" sz="14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400" b="0" strike="noStrike" spc="-1" dirty="0">
                <a:solidFill>
                  <a:schemeClr val="dk1"/>
                </a:solidFill>
                <a:latin typeface="Segoe WPC"/>
              </a:rPr>
              <a:t>결제 </a:t>
            </a:r>
            <a:r>
              <a:rPr lang="en-US" sz="1400" b="0" strike="noStrike" spc="-1" dirty="0">
                <a:solidFill>
                  <a:schemeClr val="dk1"/>
                </a:solidFill>
                <a:latin typeface="Segoe WPC"/>
              </a:rPr>
              <a:t>API</a:t>
            </a:r>
            <a:r>
              <a:rPr lang="ko-KR" sz="1400" b="0" strike="noStrike" spc="-1" dirty="0">
                <a:solidFill>
                  <a:schemeClr val="dk1"/>
                </a:solidFill>
                <a:latin typeface="Segoe WPC"/>
              </a:rPr>
              <a:t>에서 </a:t>
            </a:r>
            <a:r>
              <a:rPr lang="en-US" sz="1400" b="0" strike="noStrike" spc="-1" dirty="0" err="1">
                <a:solidFill>
                  <a:schemeClr val="dk1"/>
                </a:solidFill>
                <a:latin typeface="Consolas"/>
              </a:rPr>
              <a:t>imp_uid</a:t>
            </a:r>
            <a:r>
              <a:rPr lang="ko-KR" sz="1400" b="0" strike="noStrike" spc="-1" dirty="0">
                <a:solidFill>
                  <a:schemeClr val="dk1"/>
                </a:solidFill>
                <a:latin typeface="Segoe WPC"/>
              </a:rPr>
              <a:t>가 </a:t>
            </a:r>
            <a:r>
              <a:rPr lang="en-US" sz="1400" b="0" strike="noStrike" spc="-1" dirty="0">
                <a:solidFill>
                  <a:schemeClr val="dk1"/>
                </a:solidFill>
                <a:latin typeface="Segoe WPC"/>
              </a:rPr>
              <a:t>String</a:t>
            </a:r>
            <a:r>
              <a:rPr lang="ko-KR" sz="1400" b="0" strike="noStrike" spc="-1" dirty="0">
                <a:solidFill>
                  <a:schemeClr val="dk1"/>
                </a:solidFill>
                <a:latin typeface="Segoe WPC"/>
              </a:rPr>
              <a:t>으로 예상했는데 </a:t>
            </a:r>
            <a:r>
              <a:rPr lang="en-US" sz="1400" b="0" strike="noStrike" spc="-1" dirty="0">
                <a:solidFill>
                  <a:schemeClr val="dk1"/>
                </a:solidFill>
                <a:latin typeface="Segoe WPC"/>
              </a:rPr>
              <a:t>Object</a:t>
            </a:r>
            <a:r>
              <a:rPr lang="ko-KR" sz="1400" b="0" strike="noStrike" spc="-1" dirty="0">
                <a:solidFill>
                  <a:schemeClr val="dk1"/>
                </a:solidFill>
                <a:latin typeface="Segoe WPC"/>
              </a:rPr>
              <a:t>로 반환됨</a:t>
            </a:r>
            <a:endParaRPr lang="en-US" sz="1400" b="0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en-US" sz="1400" b="0" strike="noStrike" spc="-1" dirty="0">
                <a:solidFill>
                  <a:schemeClr val="dk1"/>
                </a:solidFill>
                <a:latin typeface="Segoe WPC"/>
              </a:rPr>
              <a:t>API </a:t>
            </a:r>
            <a:r>
              <a:rPr lang="ko-KR" sz="1400" b="0" strike="noStrike" spc="-1" dirty="0">
                <a:solidFill>
                  <a:schemeClr val="dk1"/>
                </a:solidFill>
                <a:latin typeface="Segoe WPC"/>
              </a:rPr>
              <a:t>응답 구조가 변경되어 데이터 타입 불일치 발생</a:t>
            </a:r>
            <a:endParaRPr lang="en-US" sz="14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93" name="그림 3"/>
          <p:cNvPicPr/>
          <p:nvPr/>
        </p:nvPicPr>
        <p:blipFill>
          <a:blip r:embed="rId4"/>
          <a:srcRect t="17578"/>
          <a:stretch/>
        </p:blipFill>
        <p:spPr>
          <a:xfrm>
            <a:off x="231840" y="3056400"/>
            <a:ext cx="3466800" cy="808200"/>
          </a:xfrm>
          <a:prstGeom prst="rect">
            <a:avLst/>
          </a:prstGeom>
          <a:ln w="0">
            <a:noFill/>
          </a:ln>
        </p:spPr>
      </p:pic>
      <p:pic>
        <p:nvPicPr>
          <p:cNvPr id="794" name="그림 5"/>
          <p:cNvPicPr/>
          <p:nvPr/>
        </p:nvPicPr>
        <p:blipFill>
          <a:blip r:embed="rId5"/>
          <a:srcRect l="-1294" t="6007" r="1294" b="204"/>
          <a:stretch/>
        </p:blipFill>
        <p:spPr>
          <a:xfrm>
            <a:off x="5813280" y="2986560"/>
            <a:ext cx="5181480" cy="3814560"/>
          </a:xfrm>
          <a:prstGeom prst="rect">
            <a:avLst/>
          </a:prstGeom>
          <a:ln w="0">
            <a:noFill/>
          </a:ln>
        </p:spPr>
      </p:pic>
      <p:sp>
        <p:nvSpPr>
          <p:cNvPr id="795" name="TextBox 16"/>
          <p:cNvSpPr/>
          <p:nvPr/>
        </p:nvSpPr>
        <p:spPr>
          <a:xfrm>
            <a:off x="5813280" y="1440000"/>
            <a:ext cx="6094080" cy="11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400" b="1" strike="noStrike" spc="-1">
                <a:solidFill>
                  <a:schemeClr val="dk1"/>
                </a:solidFill>
                <a:latin typeface="Segoe WPC"/>
              </a:rPr>
              <a:t>오류 원인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API 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제공업체가 응답 구조를 변경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dk1"/>
                </a:solidFill>
                <a:latin typeface="Consolas"/>
              </a:rPr>
              <a:t>imp_uid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가 </a:t>
            </a: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String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에서 </a:t>
            </a: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Object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로 변경됨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기존 코드가 새로운 응답 구조에 대응하지 못함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96" name="TextBox 7"/>
          <p:cNvSpPr/>
          <p:nvPr/>
        </p:nvSpPr>
        <p:spPr>
          <a:xfrm>
            <a:off x="263160" y="2766600"/>
            <a:ext cx="889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400" b="0" strike="noStrike" spc="-1">
                <a:solidFill>
                  <a:schemeClr val="dk1"/>
                </a:solidFill>
                <a:latin typeface="맑은 고딕"/>
              </a:rPr>
              <a:t>기존 코드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797" name="직선 화살표 연결선 22"/>
          <p:cNvCxnSpPr/>
          <p:nvPr/>
        </p:nvCxnSpPr>
        <p:spPr>
          <a:xfrm>
            <a:off x="4471200" y="3429000"/>
            <a:ext cx="646200" cy="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</p:cxnSp>
      <p:sp>
        <p:nvSpPr>
          <p:cNvPr id="798" name="TextBox 31"/>
          <p:cNvSpPr/>
          <p:nvPr/>
        </p:nvSpPr>
        <p:spPr>
          <a:xfrm>
            <a:off x="218880" y="5202720"/>
            <a:ext cx="529956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400" b="1" strike="noStrike" spc="-1">
                <a:solidFill>
                  <a:schemeClr val="dk1"/>
                </a:solidFill>
                <a:latin typeface="Segoe WPC"/>
              </a:rPr>
              <a:t>해결 결과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>
                <a:solidFill>
                  <a:schemeClr val="dk1"/>
                </a:solidFill>
                <a:latin typeface="Segoe WPC"/>
              </a:rPr>
              <a:t> </a:t>
            </a:r>
            <a:r>
              <a:rPr lang="ko-KR" sz="1400" b="1" strike="noStrike" spc="-1">
                <a:solidFill>
                  <a:schemeClr val="dk1"/>
                </a:solidFill>
                <a:latin typeface="Segoe WPC"/>
              </a:rPr>
              <a:t>타입 안전성 확보</a:t>
            </a: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: </a:t>
            </a:r>
            <a:r>
              <a:rPr lang="en-US" sz="1400" b="0" strike="noStrike" spc="-1">
                <a:solidFill>
                  <a:schemeClr val="dk1"/>
                </a:solidFill>
                <a:latin typeface="Consolas"/>
              </a:rPr>
              <a:t>instanceof</a:t>
            </a: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 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검사로 안전한 타입 변환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>
                <a:solidFill>
                  <a:schemeClr val="dk1"/>
                </a:solidFill>
                <a:latin typeface="Segoe WPC"/>
              </a:rPr>
              <a:t> </a:t>
            </a:r>
            <a:r>
              <a:rPr lang="ko-KR" sz="1400" b="1" strike="noStrike" spc="-1">
                <a:solidFill>
                  <a:schemeClr val="dk1"/>
                </a:solidFill>
                <a:latin typeface="Segoe WPC"/>
              </a:rPr>
              <a:t>런타임 오류 방지</a:t>
            </a: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: ClassCastException 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발생 방지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>
                <a:solidFill>
                  <a:schemeClr val="dk1"/>
                </a:solidFill>
                <a:latin typeface="Segoe WPC"/>
              </a:rPr>
              <a:t> </a:t>
            </a:r>
            <a:r>
              <a:rPr lang="ko-KR" sz="1400" b="1" strike="noStrike" spc="-1">
                <a:solidFill>
                  <a:schemeClr val="dk1"/>
                </a:solidFill>
                <a:latin typeface="Segoe WPC"/>
              </a:rPr>
              <a:t>명확한 오류 메시지</a:t>
            </a: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: 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구체적인 오류 원인과 타입 정보 제공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>
                <a:solidFill>
                  <a:schemeClr val="dk1"/>
                </a:solidFill>
                <a:latin typeface="Segoe WPC"/>
              </a:rPr>
              <a:t> API </a:t>
            </a:r>
            <a:r>
              <a:rPr lang="ko-KR" sz="1400" b="1" strike="noStrike" spc="-1">
                <a:solidFill>
                  <a:schemeClr val="dk1"/>
                </a:solidFill>
                <a:latin typeface="Segoe WPC"/>
              </a:rPr>
              <a:t>변경 대응</a:t>
            </a: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: 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응답 구조 변경에 유연하게 대응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  <a:p>
            <a:pPr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 </a:t>
            </a:r>
            <a:r>
              <a:rPr lang="ko-KR" sz="1400" b="1" strike="noStrike" spc="-1">
                <a:solidFill>
                  <a:schemeClr val="dk1"/>
                </a:solidFill>
                <a:latin typeface="Segoe WPC"/>
              </a:rPr>
              <a:t>결과</a:t>
            </a: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: 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결제 </a:t>
            </a:r>
            <a:r>
              <a:rPr lang="en-US" sz="1400" b="0" strike="noStrike" spc="-1">
                <a:solidFill>
                  <a:schemeClr val="dk1"/>
                </a:solidFill>
                <a:latin typeface="Segoe WPC"/>
              </a:rPr>
              <a:t>API </a:t>
            </a:r>
            <a:r>
              <a:rPr lang="ko-KR" sz="1400" b="0" strike="noStrike" spc="-1">
                <a:solidFill>
                  <a:schemeClr val="dk1"/>
                </a:solidFill>
                <a:latin typeface="Segoe WPC"/>
              </a:rPr>
              <a:t>응답 데이터가 올바른 타입으로 안전하게 처리됨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99" name="TextBox 32"/>
          <p:cNvSpPr/>
          <p:nvPr/>
        </p:nvSpPr>
        <p:spPr>
          <a:xfrm>
            <a:off x="5928840" y="2685960"/>
            <a:ext cx="889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400" b="0" strike="noStrike" spc="-1">
                <a:solidFill>
                  <a:schemeClr val="dk1"/>
                </a:solidFill>
                <a:latin typeface="맑은 고딕"/>
              </a:rPr>
              <a:t>수정 코드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801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802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03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804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05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06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07" name="TextBox 10"/>
          <p:cNvSpPr/>
          <p:nvPr/>
        </p:nvSpPr>
        <p:spPr>
          <a:xfrm>
            <a:off x="3699000" y="460440"/>
            <a:ext cx="70160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느낀 점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08" name="Rectangle 6"/>
          <p:cNvSpPr/>
          <p:nvPr/>
        </p:nvSpPr>
        <p:spPr>
          <a:xfrm>
            <a:off x="527760" y="4536720"/>
            <a:ext cx="121917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tIns="360" bIns="360" numCol="1" spcCol="0" anchor="ctr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graphicFrame>
        <p:nvGraphicFramePr>
          <p:cNvPr id="809" name="표 2"/>
          <p:cNvGraphicFramePr/>
          <p:nvPr>
            <p:extLst>
              <p:ext uri="{D42A27DB-BD31-4B8C-83A1-F6EECF244321}">
                <p14:modId xmlns:p14="http://schemas.microsoft.com/office/powerpoint/2010/main" val="770888246"/>
              </p:ext>
            </p:extLst>
          </p:nvPr>
        </p:nvGraphicFramePr>
        <p:xfrm>
          <a:off x="1913040" y="1588680"/>
          <a:ext cx="8365680" cy="4705400"/>
        </p:xfrm>
        <a:graphic>
          <a:graphicData uri="http://schemas.openxmlformats.org/drawingml/2006/table">
            <a:tbl>
              <a:tblPr/>
              <a:tblGrid>
                <a:gridCol w="174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5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구분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내용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693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잘한 점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초반 설계를 잘 잡아 놓아서 각자 구현한 기능들을 합쳤을 때 큰 오류 문제들이 없이 서버가 잘 돌아갔습니다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챗봇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AI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기능을 추가하여 사용자 결제 과정 편의성을 높였습니다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카카오 로그인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카카오 맵 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활용하여 로그인 편의성 및 간편한 주소지 설정이 가능하도록 개선했습니다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1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시간 캐시 설정으로 반복 요청 시 성능 향상하였습니다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448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어려움 극복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커뮤니티 기능 구현중 파일 업로드 시 이미지가 보이지 않는 문제를 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팀원들끼리 </a:t>
                      </a:r>
                      <a:r>
                        <a:rPr lang="ko-KR" alt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협력하여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오류를 발견하고 문제를 해결하였습니다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기능개발 중 </a:t>
                      </a:r>
                      <a:r>
                        <a:rPr lang="en-US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Securtity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관련 코드로 인해 데이터를 받아오지 못하는 에러를 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로그를 찍어가며 발견하고 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Security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관련 기능을 맡은 팀원</a:t>
                      </a:r>
                      <a:r>
                        <a:rPr lang="ko-KR" alt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들과 함께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권한을 받는 방법을 터득하여 문제를 해결했습니다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   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87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아쉬웠던 점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초반에 들어가야할 기능들을 빠르게 구현하고 미흡한 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UI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부분을 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개선했으면 좀 더 완성도 있는 프로젝트가 나올 수 있었으면 하는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아쉬움이 남았습니다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088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깨달은 점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개발과정 중 해결되지 않는 문제들은 최대한 빠르게 팀원들에게 도움을 요청해야 시간을 절약할 수 있다는 것을 알게 되었고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알지못한 라이브러리들을 접해보면서 기능에 새로움을 발견하여 다음 프로젝트에는 더</a:t>
                      </a:r>
                      <a:r>
                        <a:rPr lang="en-US" alt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좋은 결과물을 만들어 </a:t>
                      </a:r>
                      <a:r>
                        <a:rPr lang="ko-KR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내야겠다고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깨달았습니다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그룹 1"/>
          <p:cNvGrpSpPr/>
          <p:nvPr/>
        </p:nvGrpSpPr>
        <p:grpSpPr>
          <a:xfrm>
            <a:off x="0" y="-600120"/>
            <a:ext cx="12191760" cy="7625520"/>
            <a:chOff x="0" y="-600120"/>
            <a:chExt cx="12191760" cy="7625520"/>
          </a:xfrm>
        </p:grpSpPr>
        <p:sp>
          <p:nvSpPr>
            <p:cNvPr id="811" name="직사각형 3"/>
            <p:cNvSpPr/>
            <p:nvPr/>
          </p:nvSpPr>
          <p:spPr>
            <a:xfrm>
              <a:off x="0" y="0"/>
              <a:ext cx="12191760" cy="7025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ts val="4924"/>
                </a:lnSpc>
              </a:pPr>
              <a:endParaRPr lang="en-US" sz="1800" b="0" strike="noStrike" spc="1926">
                <a:solidFill>
                  <a:srgbClr val="000000"/>
                </a:solidFill>
                <a:latin typeface="Garet"/>
                <a:ea typeface="Garet"/>
              </a:endParaRPr>
            </a:p>
          </p:txBody>
        </p:sp>
        <p:grpSp>
          <p:nvGrpSpPr>
            <p:cNvPr id="812" name="Group 3"/>
            <p:cNvGrpSpPr/>
            <p:nvPr/>
          </p:nvGrpSpPr>
          <p:grpSpPr>
            <a:xfrm>
              <a:off x="225720" y="145080"/>
              <a:ext cx="1182600" cy="1150920"/>
              <a:chOff x="225720" y="145080"/>
              <a:chExt cx="1182600" cy="1150920"/>
            </a:xfrm>
          </p:grpSpPr>
          <p:sp>
            <p:nvSpPr>
              <p:cNvPr id="813" name="Freeform 4"/>
              <p:cNvSpPr/>
              <p:nvPr/>
            </p:nvSpPr>
            <p:spPr>
              <a:xfrm>
                <a:off x="225720" y="145080"/>
                <a:ext cx="1182600" cy="1150920"/>
              </a:xfrm>
              <a:custGeom>
                <a:avLst/>
                <a:gdLst>
                  <a:gd name="textAreaLeft" fmla="*/ 0 w 1182600"/>
                  <a:gd name="textAreaRight" fmla="*/ 1182960 w 1182600"/>
                  <a:gd name="textAreaTop" fmla="*/ 0 h 1150920"/>
                  <a:gd name="textAreaBottom" fmla="*/ 1151280 h 1150920"/>
                </a:gdLst>
                <a:ahLst/>
                <a:cxnLst/>
                <a:rect l="textAreaLeft" t="textAreaTop" r="textAreaRight" b="textAreaBottom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9BEA9">
                  <a:alpha val="6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grpSp>
          <p:nvGrpSpPr>
            <p:cNvPr id="814" name="Group 6"/>
            <p:cNvGrpSpPr/>
            <p:nvPr/>
          </p:nvGrpSpPr>
          <p:grpSpPr>
            <a:xfrm>
              <a:off x="363600" y="276120"/>
              <a:ext cx="914040" cy="888840"/>
              <a:chOff x="363600" y="276120"/>
              <a:chExt cx="914040" cy="888840"/>
            </a:xfrm>
          </p:grpSpPr>
          <p:sp>
            <p:nvSpPr>
              <p:cNvPr id="815" name="Freeform 7"/>
              <p:cNvSpPr/>
              <p:nvPr/>
            </p:nvSpPr>
            <p:spPr>
              <a:xfrm>
                <a:off x="363600" y="276120"/>
                <a:ext cx="914040" cy="888840"/>
              </a:xfrm>
              <a:custGeom>
                <a:avLst/>
                <a:gdLst>
                  <a:gd name="textAreaLeft" fmla="*/ 0 w 914040"/>
                  <a:gd name="textAreaRight" fmla="*/ 914400 w 914040"/>
                  <a:gd name="textAreaTop" fmla="*/ 0 h 888840"/>
                  <a:gd name="textAreaBottom" fmla="*/ 889200 h 888840"/>
                </a:gdLst>
                <a:ahLst/>
                <a:cxnLst/>
                <a:rect l="textAreaLeft" t="textAreaTop" r="textAreaRight" b="textAreaBottom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sp>
          <p:nvSpPr>
            <p:cNvPr id="816" name="Freeform 8"/>
            <p:cNvSpPr/>
            <p:nvPr/>
          </p:nvSpPr>
          <p:spPr>
            <a:xfrm>
              <a:off x="527760" y="452160"/>
              <a:ext cx="578520" cy="536400"/>
            </a:xfrm>
            <a:custGeom>
              <a:avLst/>
              <a:gdLst>
                <a:gd name="textAreaLeft" fmla="*/ 0 w 578520"/>
                <a:gd name="textAreaRight" fmla="*/ 578880 w 578520"/>
                <a:gd name="textAreaTop" fmla="*/ 0 h 536400"/>
                <a:gd name="textAreaBottom" fmla="*/ 536760 h 536400"/>
              </a:gdLst>
              <a:ahLst/>
              <a:cxnLst/>
              <a:rect l="textAreaLeft" t="textAreaTop" r="textAreaRight" b="textAreaBottom"/>
              <a:pathLst>
                <a:path w="2072369" h="1974403">
                  <a:moveTo>
                    <a:pt x="0" y="0"/>
                  </a:moveTo>
                  <a:lnTo>
                    <a:pt x="2072370" y="0"/>
                  </a:lnTo>
                  <a:lnTo>
                    <a:pt x="2072370" y="1974403"/>
                  </a:lnTo>
                  <a:lnTo>
                    <a:pt x="0" y="197440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  <p:sp>
          <p:nvSpPr>
            <p:cNvPr id="817" name="TextBox 14"/>
            <p:cNvSpPr/>
            <p:nvPr/>
          </p:nvSpPr>
          <p:spPr>
            <a:xfrm rot="20094600">
              <a:off x="22320" y="-93240"/>
              <a:ext cx="2457000" cy="3031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REDUCE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818" name="TextBox 15"/>
            <p:cNvSpPr/>
            <p:nvPr/>
          </p:nvSpPr>
          <p:spPr>
            <a:xfrm>
              <a:off x="225720" y="1076760"/>
              <a:ext cx="2457000" cy="3031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REUSE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819" name="TextBox 16"/>
            <p:cNvSpPr/>
            <p:nvPr/>
          </p:nvSpPr>
          <p:spPr>
            <a:xfrm>
              <a:off x="968040" y="1076760"/>
              <a:ext cx="1714680" cy="3031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맑은 고딕"/>
                </a:rPr>
                <a:t>RECYCLE</a:t>
              </a:r>
              <a:endParaRPr lang="en-US" sz="1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820" name="그룹 64"/>
          <p:cNvGrpSpPr/>
          <p:nvPr/>
        </p:nvGrpSpPr>
        <p:grpSpPr>
          <a:xfrm>
            <a:off x="351360" y="1873800"/>
            <a:ext cx="1833480" cy="3897720"/>
            <a:chOff x="351360" y="1873800"/>
            <a:chExt cx="1833480" cy="3897720"/>
          </a:xfrm>
        </p:grpSpPr>
        <p:grpSp>
          <p:nvGrpSpPr>
            <p:cNvPr id="821" name="Group 2"/>
            <p:cNvGrpSpPr/>
            <p:nvPr/>
          </p:nvGrpSpPr>
          <p:grpSpPr>
            <a:xfrm>
              <a:off x="512280" y="2051640"/>
              <a:ext cx="1672560" cy="3719880"/>
              <a:chOff x="512280" y="2051640"/>
              <a:chExt cx="1672560" cy="3719880"/>
            </a:xfrm>
          </p:grpSpPr>
          <p:sp>
            <p:nvSpPr>
              <p:cNvPr id="822" name="Freeform 3"/>
              <p:cNvSpPr/>
              <p:nvPr/>
            </p:nvSpPr>
            <p:spPr>
              <a:xfrm>
                <a:off x="512280" y="2051640"/>
                <a:ext cx="1672560" cy="3719880"/>
              </a:xfrm>
              <a:custGeom>
                <a:avLst/>
                <a:gdLst>
                  <a:gd name="textAreaLeft" fmla="*/ 0 w 1672560"/>
                  <a:gd name="textAreaRight" fmla="*/ 1672920 w 1672560"/>
                  <a:gd name="textAreaTop" fmla="*/ 0 h 3719880"/>
                  <a:gd name="textAreaBottom" fmla="*/ 3720240 h 3719880"/>
                </a:gdLst>
                <a:ahLst/>
                <a:cxnLst/>
                <a:rect l="textAreaLeft" t="textAreaTop" r="textAreaRight" b="textAreaBottom"/>
                <a:pathLst>
                  <a:path w="3058160" h="6109970">
                    <a:moveTo>
                      <a:pt x="3058160" y="6109970"/>
                    </a:moveTo>
                    <a:lnTo>
                      <a:pt x="0" y="6109970"/>
                    </a:lnTo>
                    <a:lnTo>
                      <a:pt x="0" y="1527810"/>
                    </a:lnTo>
                    <a:cubicBezTo>
                      <a:pt x="0" y="684530"/>
                      <a:pt x="684530" y="0"/>
                      <a:pt x="1529080" y="0"/>
                    </a:cubicBezTo>
                    <a:cubicBezTo>
                      <a:pt x="2373630" y="0"/>
                      <a:pt x="3058160" y="684530"/>
                      <a:pt x="3058160" y="1529080"/>
                    </a:cubicBezTo>
                    <a:lnTo>
                      <a:pt x="3058160" y="6109970"/>
                    </a:lnTo>
                    <a:close/>
                  </a:path>
                </a:pathLst>
              </a:custGeom>
              <a:blipFill rotWithShape="0">
                <a:blip r:embed="rId4">
                  <a:alphaModFix amt="48000"/>
                </a:blip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  <p:grpSp>
          <p:nvGrpSpPr>
            <p:cNvPr id="823" name="Group 4"/>
            <p:cNvGrpSpPr/>
            <p:nvPr/>
          </p:nvGrpSpPr>
          <p:grpSpPr>
            <a:xfrm>
              <a:off x="351360" y="1873800"/>
              <a:ext cx="1672560" cy="3719880"/>
              <a:chOff x="351360" y="1873800"/>
              <a:chExt cx="1672560" cy="3719880"/>
            </a:xfrm>
          </p:grpSpPr>
          <p:sp>
            <p:nvSpPr>
              <p:cNvPr id="824" name="Freeform 5"/>
              <p:cNvSpPr/>
              <p:nvPr/>
            </p:nvSpPr>
            <p:spPr>
              <a:xfrm>
                <a:off x="351360" y="1873800"/>
                <a:ext cx="1672560" cy="3719880"/>
              </a:xfrm>
              <a:custGeom>
                <a:avLst/>
                <a:gdLst>
                  <a:gd name="textAreaLeft" fmla="*/ 0 w 1672560"/>
                  <a:gd name="textAreaRight" fmla="*/ 1672920 w 1672560"/>
                  <a:gd name="textAreaTop" fmla="*/ 0 h 3719880"/>
                  <a:gd name="textAreaBottom" fmla="*/ 3720240 h 3719880"/>
                </a:gdLst>
                <a:ahLst/>
                <a:cxnLst/>
                <a:rect l="textAreaLeft" t="textAreaTop" r="textAreaRight" b="textAreaBottom"/>
                <a:pathLst>
                  <a:path w="3058160" h="6109970">
                    <a:moveTo>
                      <a:pt x="3058160" y="6109970"/>
                    </a:moveTo>
                    <a:lnTo>
                      <a:pt x="0" y="6109970"/>
                    </a:lnTo>
                    <a:lnTo>
                      <a:pt x="0" y="1527810"/>
                    </a:lnTo>
                    <a:cubicBezTo>
                      <a:pt x="0" y="684530"/>
                      <a:pt x="684530" y="0"/>
                      <a:pt x="1529080" y="0"/>
                    </a:cubicBezTo>
                    <a:cubicBezTo>
                      <a:pt x="2373630" y="0"/>
                      <a:pt x="3058160" y="684530"/>
                      <a:pt x="3058160" y="1529080"/>
                    </a:cubicBezTo>
                    <a:lnTo>
                      <a:pt x="3058160" y="6109970"/>
                    </a:lnTo>
                    <a:close/>
                  </a:path>
                </a:pathLst>
              </a:cu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</p:grpSp>
      <p:grpSp>
        <p:nvGrpSpPr>
          <p:cNvPr id="825" name="그룹 69"/>
          <p:cNvGrpSpPr/>
          <p:nvPr/>
        </p:nvGrpSpPr>
        <p:grpSpPr>
          <a:xfrm>
            <a:off x="9219960" y="830520"/>
            <a:ext cx="2531880" cy="2086560"/>
            <a:chOff x="9219960" y="830520"/>
            <a:chExt cx="2531880" cy="2086560"/>
          </a:xfrm>
        </p:grpSpPr>
        <p:grpSp>
          <p:nvGrpSpPr>
            <p:cNvPr id="826" name="Group 8"/>
            <p:cNvGrpSpPr/>
            <p:nvPr/>
          </p:nvGrpSpPr>
          <p:grpSpPr>
            <a:xfrm>
              <a:off x="10913040" y="926280"/>
              <a:ext cx="838800" cy="933840"/>
              <a:chOff x="10913040" y="926280"/>
              <a:chExt cx="838800" cy="933840"/>
            </a:xfrm>
          </p:grpSpPr>
          <p:sp>
            <p:nvSpPr>
              <p:cNvPr id="827" name="Freeform 9"/>
              <p:cNvSpPr/>
              <p:nvPr/>
            </p:nvSpPr>
            <p:spPr>
              <a:xfrm>
                <a:off x="10913040" y="926280"/>
                <a:ext cx="838800" cy="933840"/>
              </a:xfrm>
              <a:custGeom>
                <a:avLst/>
                <a:gdLst>
                  <a:gd name="textAreaLeft" fmla="*/ 0 w 838800"/>
                  <a:gd name="textAreaRight" fmla="*/ 839160 w 838800"/>
                  <a:gd name="textAreaTop" fmla="*/ 0 h 933840"/>
                  <a:gd name="textAreaBottom" fmla="*/ 934200 h 933840"/>
                </a:gdLst>
                <a:ahLst/>
                <a:cxn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1554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  <p:sp>
            <p:nvSpPr>
              <p:cNvPr id="828" name="TextBox 10"/>
              <p:cNvSpPr/>
              <p:nvPr/>
            </p:nvSpPr>
            <p:spPr>
              <a:xfrm>
                <a:off x="10991880" y="981000"/>
                <a:ext cx="681480" cy="791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 defTabSz="914400">
                  <a:lnSpc>
                    <a:spcPts val="2659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  <p:grpSp>
          <p:nvGrpSpPr>
            <p:cNvPr id="829" name="Group 11"/>
            <p:cNvGrpSpPr/>
            <p:nvPr/>
          </p:nvGrpSpPr>
          <p:grpSpPr>
            <a:xfrm>
              <a:off x="9219960" y="830520"/>
              <a:ext cx="1874160" cy="2086560"/>
              <a:chOff x="9219960" y="830520"/>
              <a:chExt cx="1874160" cy="2086560"/>
            </a:xfrm>
          </p:grpSpPr>
          <p:sp>
            <p:nvSpPr>
              <p:cNvPr id="830" name="Freeform 12"/>
              <p:cNvSpPr/>
              <p:nvPr/>
            </p:nvSpPr>
            <p:spPr>
              <a:xfrm>
                <a:off x="9219960" y="830520"/>
                <a:ext cx="1874160" cy="2086560"/>
              </a:xfrm>
              <a:custGeom>
                <a:avLst/>
                <a:gdLst>
                  <a:gd name="textAreaLeft" fmla="*/ 0 w 1874160"/>
                  <a:gd name="textAreaRight" fmla="*/ 1874520 w 1874160"/>
                  <a:gd name="textAreaTop" fmla="*/ 0 h 2086560"/>
                  <a:gd name="textAreaBottom" fmla="*/ 2086920 h 2086560"/>
                </a:gdLst>
                <a:ahLst/>
                <a:cxnLst/>
                <a:rect l="textAreaLeft" t="textAreaTop" r="textAreaRight" b="textAreaBottom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rotWithShape="0">
                <a:blip r:embed="rId5"/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</p:grpSp>
      <p:sp>
        <p:nvSpPr>
          <p:cNvPr id="831" name="TextBox 13"/>
          <p:cNvSpPr/>
          <p:nvPr/>
        </p:nvSpPr>
        <p:spPr>
          <a:xfrm>
            <a:off x="2572560" y="2182680"/>
            <a:ext cx="5803560" cy="71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5596"/>
              </a:lnSpc>
            </a:pPr>
            <a:r>
              <a:rPr lang="ko-KR" sz="6000" b="1" strike="noStrike" spc="-1">
                <a:solidFill>
                  <a:srgbClr val="2A3B19"/>
                </a:solidFill>
                <a:latin typeface="맑은 고딕"/>
              </a:rPr>
              <a:t>감사합니다</a:t>
            </a:r>
            <a:r>
              <a:rPr lang="en-US" sz="6000" b="1" strike="noStrike" spc="-1">
                <a:solidFill>
                  <a:srgbClr val="2A3B19"/>
                </a:solidFill>
                <a:latin typeface="맑은 고딕"/>
              </a:rPr>
              <a:t>.</a:t>
            </a:r>
            <a:endParaRPr lang="en-US" sz="6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32" name="AutoShape 17"/>
          <p:cNvSpPr/>
          <p:nvPr/>
        </p:nvSpPr>
        <p:spPr>
          <a:xfrm flipV="1">
            <a:off x="8921880" y="-1411920"/>
            <a:ext cx="360" cy="314640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grpSp>
        <p:nvGrpSpPr>
          <p:cNvPr id="833" name="그룹 4"/>
          <p:cNvGrpSpPr/>
          <p:nvPr/>
        </p:nvGrpSpPr>
        <p:grpSpPr>
          <a:xfrm>
            <a:off x="2536201" y="3982680"/>
            <a:ext cx="7342240" cy="3576665"/>
            <a:chOff x="2589895" y="3982680"/>
            <a:chExt cx="4204385" cy="3576665"/>
          </a:xfrm>
        </p:grpSpPr>
        <p:sp>
          <p:nvSpPr>
            <p:cNvPr id="834" name="TextBox 14"/>
            <p:cNvSpPr/>
            <p:nvPr/>
          </p:nvSpPr>
          <p:spPr>
            <a:xfrm>
              <a:off x="2903040" y="4522680"/>
              <a:ext cx="2761560" cy="303666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000"/>
                </a:lnSpc>
              </a:pPr>
              <a:r>
                <a:rPr lang="ko-KR" b="0" strike="noStrike" spc="-1" dirty="0" err="1">
                  <a:solidFill>
                    <a:srgbClr val="000000"/>
                  </a:solidFill>
                  <a:latin typeface="Noto Sans KR"/>
                </a:rPr>
                <a:t>고인한</a:t>
              </a:r>
              <a:r>
                <a:rPr lang="en-US" b="0" strike="noStrike" spc="-1" dirty="0">
                  <a:solidFill>
                    <a:srgbClr val="000000"/>
                  </a:solidFill>
                  <a:latin typeface="Noto Sans KR"/>
                </a:rPr>
                <a:t>: </a:t>
              </a:r>
              <a:r>
                <a:rPr lang="en-US" b="0" u="sng" strike="noStrike" spc="-1" dirty="0">
                  <a:solidFill>
                    <a:srgbClr val="0563C1"/>
                  </a:solidFill>
                  <a:uFillTx/>
                  <a:latin typeface="Noto Sans KR"/>
                  <a:hlinkClick r:id="rId6"/>
                </a:rPr>
                <a:t>https://github.com/inhan99</a:t>
              </a:r>
              <a:endParaRPr lang="en-US" b="0" strike="noStrike" spc="-1" dirty="0">
                <a:solidFill>
                  <a:srgbClr val="000000"/>
                </a:solidFill>
                <a:latin typeface="Noto Sans KR"/>
              </a:endParaRPr>
            </a:p>
            <a:p>
              <a:pPr defTabSz="914400">
                <a:lnSpc>
                  <a:spcPts val="3000"/>
                </a:lnSpc>
              </a:pPr>
              <a:r>
                <a:rPr lang="ko-KR" b="0" strike="noStrike" spc="-1" dirty="0" err="1">
                  <a:solidFill>
                    <a:srgbClr val="000000"/>
                  </a:solidFill>
                  <a:latin typeface="Noto Sans KR"/>
                </a:rPr>
                <a:t>김찬영</a:t>
              </a:r>
              <a:r>
                <a:rPr lang="en-US" b="0" strike="noStrike" spc="-1" dirty="0">
                  <a:solidFill>
                    <a:srgbClr val="000000"/>
                  </a:solidFill>
                  <a:latin typeface="Noto Sans KR"/>
                </a:rPr>
                <a:t>: </a:t>
              </a:r>
              <a:r>
                <a:rPr lang="en-US" b="0" u="sng" strike="noStrike" spc="-1" dirty="0">
                  <a:solidFill>
                    <a:srgbClr val="0563C1"/>
                  </a:solidFill>
                  <a:uFillTx/>
                  <a:latin typeface="Noto Sans KR"/>
                  <a:hlinkClick r:id="rId7"/>
                </a:rPr>
                <a:t>https://github.com/chanO4135</a:t>
              </a:r>
              <a:endParaRPr lang="en-US" b="0" strike="noStrike" spc="-1" dirty="0">
                <a:solidFill>
                  <a:srgbClr val="000000"/>
                </a:solidFill>
                <a:latin typeface="Noto Sans KR"/>
              </a:endParaRPr>
            </a:p>
            <a:p>
              <a:pPr defTabSz="914400">
                <a:lnSpc>
                  <a:spcPts val="3000"/>
                </a:lnSpc>
              </a:pPr>
              <a:r>
                <a:rPr lang="ko-KR" b="0" strike="noStrike" spc="-1" dirty="0" err="1">
                  <a:solidFill>
                    <a:srgbClr val="000000"/>
                  </a:solidFill>
                  <a:latin typeface="Noto Sans KR"/>
                </a:rPr>
                <a:t>고윤호</a:t>
              </a:r>
              <a:r>
                <a:rPr lang="en-US" b="0" strike="noStrike" spc="-1" dirty="0">
                  <a:solidFill>
                    <a:srgbClr val="000000"/>
                  </a:solidFill>
                  <a:latin typeface="Noto Sans KR"/>
                </a:rPr>
                <a:t>: </a:t>
              </a:r>
              <a:r>
                <a:rPr lang="en-US" b="0" u="sng" strike="noStrike" spc="-1" dirty="0">
                  <a:solidFill>
                    <a:srgbClr val="0563C1"/>
                  </a:solidFill>
                  <a:uFillTx/>
                  <a:latin typeface="Noto Sans KR"/>
                  <a:hlinkClick r:id="rId8"/>
                </a:rPr>
                <a:t>https://github.com/KessokuMAS</a:t>
              </a:r>
              <a:endParaRPr lang="en-US" b="0" strike="noStrike" spc="-1" dirty="0">
                <a:solidFill>
                  <a:srgbClr val="000000"/>
                </a:solidFill>
                <a:latin typeface="Noto Sans KR"/>
              </a:endParaRPr>
            </a:p>
            <a:p>
              <a:pPr defTabSz="914400">
                <a:lnSpc>
                  <a:spcPts val="3000"/>
                </a:lnSpc>
              </a:pPr>
              <a:r>
                <a:rPr lang="ko-KR" b="0" strike="noStrike" spc="-1" dirty="0">
                  <a:solidFill>
                    <a:srgbClr val="000000"/>
                  </a:solidFill>
                  <a:latin typeface="Noto Sans KR"/>
                </a:rPr>
                <a:t>송승찬</a:t>
              </a:r>
              <a:r>
                <a:rPr lang="en-US" b="0" strike="noStrike" spc="-1" dirty="0">
                  <a:solidFill>
                    <a:srgbClr val="000000"/>
                  </a:solidFill>
                  <a:latin typeface="Noto Sans KR"/>
                </a:rPr>
                <a:t>: </a:t>
              </a:r>
              <a:r>
                <a:rPr lang="en-US" b="0" u="sng" strike="noStrike" spc="-1" dirty="0">
                  <a:solidFill>
                    <a:srgbClr val="0563C1"/>
                  </a:solidFill>
                  <a:uFillTx/>
                  <a:latin typeface="Noto Sans KR"/>
                  <a:hlinkClick r:id="rId9"/>
                </a:rPr>
                <a:t>https://github.com/bannana-key</a:t>
              </a:r>
              <a:endParaRPr lang="en-US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835" name="TextBox 16"/>
            <p:cNvSpPr/>
            <p:nvPr/>
          </p:nvSpPr>
          <p:spPr>
            <a:xfrm>
              <a:off x="2589895" y="4089760"/>
              <a:ext cx="929520" cy="42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3359"/>
                </a:lnSpc>
              </a:pPr>
              <a:r>
                <a:rPr lang="en-US" sz="1400" b="0" strike="noStrike" spc="-1" dirty="0">
                  <a:solidFill>
                    <a:srgbClr val="000000"/>
                  </a:solidFill>
                  <a:latin typeface="맑은 고딕"/>
                  <a:ea typeface="Marcellus"/>
                </a:rPr>
                <a:t>GitHub</a:t>
              </a:r>
              <a:endParaRPr lang="en-US" sz="14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grpSp>
          <p:nvGrpSpPr>
            <p:cNvPr id="836" name="그룹 2"/>
            <p:cNvGrpSpPr/>
            <p:nvPr/>
          </p:nvGrpSpPr>
          <p:grpSpPr>
            <a:xfrm>
              <a:off x="2761200" y="3982680"/>
              <a:ext cx="4033080" cy="2645640"/>
              <a:chOff x="2761200" y="3982680"/>
              <a:chExt cx="4033080" cy="2645640"/>
            </a:xfrm>
          </p:grpSpPr>
          <p:sp>
            <p:nvSpPr>
              <p:cNvPr id="837" name="AutoShape 6"/>
              <p:cNvSpPr/>
              <p:nvPr/>
            </p:nvSpPr>
            <p:spPr>
              <a:xfrm flipV="1">
                <a:off x="2761200" y="6608520"/>
                <a:ext cx="4033080" cy="1980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25200" rIns="90000" bIns="-25200" anchor="t">
                <a:noAutofit/>
              </a:bodyPr>
              <a:lstStyle/>
              <a:p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  <p:sp>
            <p:nvSpPr>
              <p:cNvPr id="838" name="AutoShape 7"/>
              <p:cNvSpPr/>
              <p:nvPr/>
            </p:nvSpPr>
            <p:spPr>
              <a:xfrm flipV="1">
                <a:off x="2761200" y="3982680"/>
                <a:ext cx="4033080" cy="1980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25200" rIns="90000" bIns="-25200" anchor="t">
                <a:noAutofit/>
              </a:bodyPr>
              <a:lstStyle/>
              <a:p>
                <a:endParaRPr lang="en-US" sz="1800" b="0" strike="noStrike" spc="-1">
                  <a:solidFill>
                    <a:schemeClr val="dk1"/>
                  </a:solidFill>
                  <a:latin typeface="맑은 고딕"/>
                </a:endParaRPr>
              </a:p>
            </p:txBody>
          </p:sp>
        </p:grpSp>
      </p:grpSp>
      <p:grpSp>
        <p:nvGrpSpPr>
          <p:cNvPr id="839" name="그룹 84"/>
          <p:cNvGrpSpPr/>
          <p:nvPr/>
        </p:nvGrpSpPr>
        <p:grpSpPr>
          <a:xfrm>
            <a:off x="3615120" y="1519920"/>
            <a:ext cx="1175040" cy="583920"/>
            <a:chOff x="3615120" y="1519920"/>
            <a:chExt cx="1175040" cy="583920"/>
          </a:xfrm>
        </p:grpSpPr>
        <p:sp>
          <p:nvSpPr>
            <p:cNvPr id="840" name="자유형: 도형 83"/>
            <p:cNvSpPr/>
            <p:nvPr/>
          </p:nvSpPr>
          <p:spPr>
            <a:xfrm rot="20835000">
              <a:off x="3960360" y="1536120"/>
              <a:ext cx="167760" cy="1645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164520"/>
                <a:gd name="textAreaBottom" fmla="*/ 164880 h 164520"/>
              </a:gdLst>
              <a:ahLst/>
              <a:cxnLst/>
              <a:rect l="textAreaLeft" t="textAreaTop" r="textAreaRight" b="textAreaBottom"/>
              <a:pathLst>
                <a:path w="211506" h="249943">
                  <a:moveTo>
                    <a:pt x="198120" y="249943"/>
                  </a:moveTo>
                  <a:cubicBezTo>
                    <a:pt x="210820" y="140723"/>
                    <a:pt x="223520" y="31503"/>
                    <a:pt x="190500" y="6103"/>
                  </a:cubicBezTo>
                  <a:cubicBezTo>
                    <a:pt x="157480" y="-19297"/>
                    <a:pt x="78740" y="39123"/>
                    <a:pt x="0" y="97543"/>
                  </a:cubicBezTo>
                </a:path>
              </a:pathLst>
            </a:custGeom>
            <a:noFill/>
            <a:ln w="57150">
              <a:solidFill>
                <a:srgbClr val="9E84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  <p:sp>
          <p:nvSpPr>
            <p:cNvPr id="841" name="막힌 원호 5"/>
            <p:cNvSpPr/>
            <p:nvPr/>
          </p:nvSpPr>
          <p:spPr>
            <a:xfrm rot="21001200">
              <a:off x="3637800" y="1647360"/>
              <a:ext cx="1129680" cy="361080"/>
            </a:xfrm>
            <a:prstGeom prst="blockArc">
              <a:avLst>
                <a:gd name="adj1" fmla="val 10800000"/>
                <a:gd name="adj2" fmla="val 21582666"/>
                <a:gd name="adj3" fmla="val 6888"/>
              </a:avLst>
            </a:prstGeom>
            <a:solidFill>
              <a:srgbClr val="39291C"/>
            </a:solidFill>
            <a:ln>
              <a:solidFill>
                <a:srgbClr val="9E84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</p:grpSp>
      <p:sp>
        <p:nvSpPr>
          <p:cNvPr id="842" name="TextBox 85"/>
          <p:cNvSpPr/>
          <p:nvPr/>
        </p:nvSpPr>
        <p:spPr>
          <a:xfrm>
            <a:off x="2661840" y="3632760"/>
            <a:ext cx="167256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100" b="1" strike="noStrike" spc="-1">
                <a:solidFill>
                  <a:schemeClr val="dk1"/>
                </a:solidFill>
                <a:latin typeface="맑은 고딕"/>
              </a:rPr>
              <a:t>1</a:t>
            </a:r>
            <a:r>
              <a:rPr lang="ko-KR" sz="1100" b="1" strike="noStrike" spc="-1">
                <a:solidFill>
                  <a:schemeClr val="dk1"/>
                </a:solidFill>
                <a:latin typeface="맑은 고딕"/>
              </a:rPr>
              <a:t>조 </a:t>
            </a:r>
            <a:r>
              <a:rPr lang="en-US" sz="1100" b="1" strike="noStrike" spc="-1">
                <a:solidFill>
                  <a:schemeClr val="dk1"/>
                </a:solidFill>
                <a:latin typeface="맑은 고딕"/>
              </a:rPr>
              <a:t>REFIT</a:t>
            </a:r>
            <a:endParaRPr lang="en-US" sz="1100" b="0" strike="noStrike" spc="-1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843" name="그룹 34"/>
          <p:cNvGrpSpPr/>
          <p:nvPr/>
        </p:nvGrpSpPr>
        <p:grpSpPr>
          <a:xfrm>
            <a:off x="6989400" y="1838160"/>
            <a:ext cx="1184040" cy="666000"/>
            <a:chOff x="6989400" y="1838160"/>
            <a:chExt cx="1184040" cy="666000"/>
          </a:xfrm>
        </p:grpSpPr>
        <p:sp>
          <p:nvSpPr>
            <p:cNvPr id="844" name="자유형: 도형 35"/>
            <p:cNvSpPr/>
            <p:nvPr/>
          </p:nvSpPr>
          <p:spPr>
            <a:xfrm rot="684000">
              <a:off x="7438680" y="1852920"/>
              <a:ext cx="167760" cy="1645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164520"/>
                <a:gd name="textAreaBottom" fmla="*/ 164880 h 164520"/>
              </a:gdLst>
              <a:ahLst/>
              <a:cxnLst/>
              <a:rect l="textAreaLeft" t="textAreaTop" r="textAreaRight" b="textAreaBottom"/>
              <a:pathLst>
                <a:path w="211506" h="249943">
                  <a:moveTo>
                    <a:pt x="198120" y="249943"/>
                  </a:moveTo>
                  <a:cubicBezTo>
                    <a:pt x="210820" y="140723"/>
                    <a:pt x="223520" y="31503"/>
                    <a:pt x="190500" y="6103"/>
                  </a:cubicBezTo>
                  <a:cubicBezTo>
                    <a:pt x="157480" y="-19297"/>
                    <a:pt x="78740" y="39123"/>
                    <a:pt x="0" y="97543"/>
                  </a:cubicBezTo>
                </a:path>
              </a:pathLst>
            </a:custGeom>
            <a:noFill/>
            <a:ln w="57150">
              <a:solidFill>
                <a:srgbClr val="E7E6E6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  <p:sp>
          <p:nvSpPr>
            <p:cNvPr id="845" name="막힌 원호 36"/>
            <p:cNvSpPr/>
            <p:nvPr/>
          </p:nvSpPr>
          <p:spPr>
            <a:xfrm rot="850200">
              <a:off x="7016400" y="2009880"/>
              <a:ext cx="1129680" cy="361080"/>
            </a:xfrm>
            <a:prstGeom prst="blockArc">
              <a:avLst>
                <a:gd name="adj1" fmla="val 10800000"/>
                <a:gd name="adj2" fmla="val 21582666"/>
                <a:gd name="adj3" fmla="val 6888"/>
              </a:avLst>
            </a:prstGeom>
            <a:solidFill>
              <a:srgbClr val="39291C"/>
            </a:solidFill>
            <a:ln>
              <a:solidFill>
                <a:srgbClr val="E7E6E6">
                  <a:lumMod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2"/>
          <p:cNvSpPr/>
          <p:nvPr/>
        </p:nvSpPr>
        <p:spPr>
          <a:xfrm>
            <a:off x="3639600" y="430560"/>
            <a:ext cx="5506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600" b="1" strike="noStrike" spc="-1">
                <a:solidFill>
                  <a:srgbClr val="2A3B19"/>
                </a:solidFill>
                <a:latin typeface="맑은 고딕"/>
              </a:rPr>
              <a:t>핵심기능 </a:t>
            </a:r>
            <a:r>
              <a:rPr lang="en-US" sz="3600" b="1" strike="noStrike" spc="-1">
                <a:solidFill>
                  <a:srgbClr val="2A3B19"/>
                </a:solidFill>
                <a:latin typeface="맑은 고딕"/>
              </a:rPr>
              <a:t>&amp; </a:t>
            </a:r>
            <a:r>
              <a:rPr lang="ko-KR" sz="3600" b="1" strike="noStrike" spc="-1">
                <a:solidFill>
                  <a:srgbClr val="2A3B19"/>
                </a:solidFill>
                <a:latin typeface="맑은 고딕"/>
              </a:rPr>
              <a:t>개발 도구</a:t>
            </a:r>
            <a:endParaRPr lang="en-US" sz="36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55" name="AutoShape 17"/>
          <p:cNvSpPr/>
          <p:nvPr/>
        </p:nvSpPr>
        <p:spPr>
          <a:xfrm flipV="1">
            <a:off x="3044880" y="-1735920"/>
            <a:ext cx="360" cy="314604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graphicFrame>
        <p:nvGraphicFramePr>
          <p:cNvPr id="156" name="표 4"/>
          <p:cNvGraphicFramePr/>
          <p:nvPr>
            <p:extLst>
              <p:ext uri="{D42A27DB-BD31-4B8C-83A1-F6EECF244321}">
                <p14:modId xmlns:p14="http://schemas.microsoft.com/office/powerpoint/2010/main" val="1169249347"/>
              </p:ext>
            </p:extLst>
          </p:nvPr>
        </p:nvGraphicFramePr>
        <p:xfrm>
          <a:off x="527760" y="1586520"/>
          <a:ext cx="11180880" cy="4992771"/>
        </p:xfrm>
        <a:graphic>
          <a:graphicData uri="http://schemas.openxmlformats.org/drawingml/2006/table">
            <a:tbl>
              <a:tblPr/>
              <a:tblGrid>
                <a:gridCol w="1274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8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분야 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개발 도구 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상세 설명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66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Back-End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JAVA 21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Spring Boot 3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Spring Security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JWT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Maria DB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JPA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Spring Security 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및</a:t>
                      </a: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JWT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활용하여 </a:t>
                      </a:r>
                      <a:r>
                        <a:rPr lang="ko-KR" sz="1400" b="1" strike="noStrike" spc="-1">
                          <a:solidFill>
                            <a:srgbClr val="FF0000"/>
                          </a:solidFill>
                          <a:latin typeface="맑은 고딕"/>
                        </a:rPr>
                        <a:t>보완성 강화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JPA Repository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이용한 쿼리메서드를 사용하여 로직을 간결하고 직관적으로 구현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Restfull 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방식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을 사용하여 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프론트엔드와 백엔드의 </a:t>
                      </a:r>
                      <a:r>
                        <a:rPr lang="ko-KR" sz="1400" b="1" strike="noStrike" spc="-1">
                          <a:solidFill>
                            <a:srgbClr val="FF0000"/>
                          </a:solidFill>
                          <a:latin typeface="맑은 고딕"/>
                        </a:rPr>
                        <a:t>원활한 통신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MairaDB 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사용하여 데이터베이스를 효율적으로 생성 및 관리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48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Front-End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React18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HTML5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TailwindCSS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Node.js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JavaScript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React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사용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하여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SPA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기반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으로 반응형 웹 페이지 구현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Router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사용하여 </a:t>
                      </a:r>
                      <a:r>
                        <a:rPr lang="en-US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URL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파라미터의 효율적인 관리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Redux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통해 </a:t>
                      </a:r>
                      <a:r>
                        <a:rPr lang="ko-KR" sz="1400" b="1" strike="noStrike" spc="-1">
                          <a:solidFill>
                            <a:srgbClr val="FF0000"/>
                          </a:solidFill>
                          <a:latin typeface="맑은 고딕"/>
                        </a:rPr>
                        <a:t>전역 상태 관리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구현하여 데이터를 효율적으로 처리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 Custom Hook</a:t>
                      </a:r>
                      <a:r>
                        <a:rPr lang="ko-KR" sz="12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을 사용하여 코드의 재사용 및 편의성 증가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632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API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PortOne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Google Cloud Platform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KakaoLogin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KakaoMap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  <a:tabLst>
                          <a:tab pos="0" algn="l"/>
                        </a:tabLst>
                      </a:pP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카카오 </a:t>
                      </a:r>
                      <a:r>
                        <a:rPr lang="en-US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사용하여 </a:t>
                      </a:r>
                      <a:r>
                        <a:rPr lang="ko-KR" sz="1200" b="0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소셜로그인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구현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  <a:tabLst>
                          <a:tab pos="0" algn="l"/>
                        </a:tabLst>
                      </a:pPr>
                      <a:r>
                        <a:rPr lang="ko-KR" sz="1200" b="0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카카오맵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사용하여 주소지 검색기능 구현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66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Python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Python FastAPI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LangChain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OpenAI GPT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Google Cloud Vision API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Google Cloud Speech-to-Text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ApexCharts 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4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FastAPI</a:t>
                      </a:r>
                      <a:r>
                        <a:rPr lang="ko-KR" sz="14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활용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하여 </a:t>
                      </a:r>
                      <a:r>
                        <a:rPr lang="ko-KR" sz="1200" b="0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챗봇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서버구현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4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4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OpenAI</a:t>
                      </a:r>
                      <a:r>
                        <a:rPr lang="en-US" sz="14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GPT</a:t>
                      </a:r>
                      <a:r>
                        <a:rPr lang="ko-KR" sz="14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활용한 </a:t>
                      </a:r>
                      <a:r>
                        <a:rPr lang="ko-KR" sz="1400" b="1" strike="noStrike" spc="-1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챗봇</a:t>
                      </a:r>
                      <a:r>
                        <a:rPr lang="ko-KR" sz="14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4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AI</a:t>
                      </a:r>
                      <a:r>
                        <a:rPr lang="ko-KR" sz="14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구현</a:t>
                      </a:r>
                      <a:endParaRPr lang="en-US" sz="14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0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PortOne</a:t>
                      </a:r>
                      <a:r>
                        <a:rPr lang="en-US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API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사용하여 결제시스템 구현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구글 클라우드</a:t>
                      </a:r>
                      <a:r>
                        <a:rPr lang="en-US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API(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이미지 검색</a:t>
                      </a:r>
                      <a:r>
                        <a:rPr lang="en-US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음성인식</a:t>
                      </a:r>
                      <a:r>
                        <a:rPr lang="en-US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) </a:t>
                      </a:r>
                      <a:r>
                        <a:rPr lang="ko-KR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구현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7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58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59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60" name="TextBox 26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1" name="TextBox 27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2" name="TextBox 28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eeform 1"/>
          <p:cNvSpPr/>
          <p:nvPr/>
        </p:nvSpPr>
        <p:spPr>
          <a:xfrm>
            <a:off x="231480" y="1504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64" name="TextBox 1"/>
          <p:cNvSpPr/>
          <p:nvPr/>
        </p:nvSpPr>
        <p:spPr>
          <a:xfrm>
            <a:off x="3402720" y="58788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프로젝트 구현 기능 </a:t>
            </a:r>
            <a:r>
              <a:rPr lang="en-US" sz="3200" b="1" strike="noStrike" spc="-1">
                <a:solidFill>
                  <a:srgbClr val="2A3B19"/>
                </a:solidFill>
                <a:latin typeface="맑은 고딕"/>
              </a:rPr>
              <a:t>&amp; </a:t>
            </a: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팀 역할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5" name="AutoShape 1"/>
          <p:cNvSpPr/>
          <p:nvPr/>
        </p:nvSpPr>
        <p:spPr>
          <a:xfrm flipV="1">
            <a:off x="3050640" y="540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66" name="Freeform 6"/>
          <p:cNvSpPr/>
          <p:nvPr/>
        </p:nvSpPr>
        <p:spPr>
          <a:xfrm>
            <a:off x="369360" y="2815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7" name="Freeform 10"/>
          <p:cNvSpPr/>
          <p:nvPr/>
        </p:nvSpPr>
        <p:spPr>
          <a:xfrm>
            <a:off x="533520" y="4575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68" name="TextBox 2"/>
          <p:cNvSpPr/>
          <p:nvPr/>
        </p:nvSpPr>
        <p:spPr>
          <a:xfrm rot="20094600">
            <a:off x="28080" y="-878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9" name="TextBox 3"/>
          <p:cNvSpPr/>
          <p:nvPr/>
        </p:nvSpPr>
        <p:spPr>
          <a:xfrm>
            <a:off x="231480" y="10821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70" name="TextBox 5"/>
          <p:cNvSpPr/>
          <p:nvPr/>
        </p:nvSpPr>
        <p:spPr>
          <a:xfrm>
            <a:off x="973800" y="10821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graphicFrame>
        <p:nvGraphicFramePr>
          <p:cNvPr id="171" name="표 1"/>
          <p:cNvGraphicFramePr/>
          <p:nvPr>
            <p:extLst>
              <p:ext uri="{D42A27DB-BD31-4B8C-83A1-F6EECF244321}">
                <p14:modId xmlns:p14="http://schemas.microsoft.com/office/powerpoint/2010/main" val="3702822918"/>
              </p:ext>
            </p:extLst>
          </p:nvPr>
        </p:nvGraphicFramePr>
        <p:xfrm>
          <a:off x="225360" y="1892880"/>
          <a:ext cx="11751840" cy="4660440"/>
        </p:xfrm>
        <a:graphic>
          <a:graphicData uri="http://schemas.openxmlformats.org/drawingml/2006/table">
            <a:tbl>
              <a:tblPr/>
              <a:tblGrid>
                <a:gridCol w="139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3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120"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구현 기능 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팀원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담당 업무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세부설명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Front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Back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strike="noStrike" spc="-1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8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로그인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고인한 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팀장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AI</a:t>
                      </a: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챗봇 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고윤호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사용자 입력과 챗봇 응답을 주고받는 대화형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UI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구현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LLM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기반 응답 생성 및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DB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연동 처리 기능을 구현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1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AI</a:t>
                      </a:r>
                      <a:r>
                        <a:rPr lang="ko-KR" sz="11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챗봇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: React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대화형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UI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와 음성인식 기능을 구현하고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FastAPI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와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OpenAI GPT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활용한 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LLM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기반 응답 생성 및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DB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연동으로 지능형 고객 상담 서비스 제공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결제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: React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포트원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SDK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연동 결제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UI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와 적립금 시스템을 구현하고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Spring Boot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기반 포트원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API 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연동 및 결제 검증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취소 처리로 안전한 결제 시스템 제공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7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결제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사용자 결제 화면과 결제 과정을 포함한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UI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구현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포트원 결제 시스템 연동 및 결제 요청 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처리 기능을 구현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80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나눔 상품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김찬영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나눔 등록 절차 및 검증 과정 페이징 처리 구현 및 나눔 상품 페이지 구현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각 기능에 해당하는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Restful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구조에 맞는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컨트롤러 구현 및 구현 상태별 검수 과정 상태 구현 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검수처리전 기부상품 상태를 관리자 권한을 통해 승인된상태로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DB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에 업데이트 처리 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나눔페이지 취약계층별 의류상품 분류 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메인페이지 사용자 편의성을 위한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UI/UX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개선 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4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커뮤니티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8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송승찬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게시글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댓글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파일 처리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이미지 업로드 등 커뮤니티에 필요한 페이징 처리 구현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각 기능에 해당하는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Restful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구조에 맞는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컨트롤러 구현 및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로직 작성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커뮤니티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CRUD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구현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이미지 다중 업로드 가능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JWT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토큰 기반 인증으로 로그인한 사용자만 게시글과 댓글 작성이 가능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본인이 작성한 내용만 수정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삭제 가능   챗봇 장바구니 상품 담기 및 구매 가능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사용자 체형에 맞는 상품 추천 및 </a:t>
                      </a:r>
                      <a:r>
                        <a:rPr lang="en-US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Toast </a:t>
                      </a:r>
                      <a:r>
                        <a:rPr lang="ko-KR" sz="1100" b="0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처리 구현</a:t>
                      </a:r>
                      <a:endParaRPr lang="en-US" sz="1100" b="0" strike="noStrike" spc="-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44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AI</a:t>
                      </a:r>
                      <a:r>
                        <a:rPr lang="ko-KR" sz="1800" b="0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챗봇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73" name="TextBox 12"/>
          <p:cNvSpPr/>
          <p:nvPr/>
        </p:nvSpPr>
        <p:spPr>
          <a:xfrm>
            <a:off x="3696120" y="36504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유스케이스 다이어그램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74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1" strike="noStrike" spc="-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175" name="연결선: 꺾임 82"/>
          <p:cNvCxnSpPr>
            <a:stCxn id="176" idx="0"/>
            <a:endCxn id="177" idx="1"/>
          </p:cNvCxnSpPr>
          <p:nvPr/>
        </p:nvCxnSpPr>
        <p:spPr>
          <a:xfrm rot="5400000" flipH="1" flipV="1">
            <a:off x="4215240" y="257040"/>
            <a:ext cx="1055520" cy="3799440"/>
          </a:xfrm>
          <a:prstGeom prst="bentConnector2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grpSp>
        <p:nvGrpSpPr>
          <p:cNvPr id="178" name="그룹 18"/>
          <p:cNvGrpSpPr/>
          <p:nvPr/>
        </p:nvGrpSpPr>
        <p:grpSpPr>
          <a:xfrm>
            <a:off x="717840" y="1359360"/>
            <a:ext cx="11040120" cy="5333400"/>
            <a:chOff x="717840" y="1359360"/>
            <a:chExt cx="11040120" cy="5333400"/>
          </a:xfrm>
        </p:grpSpPr>
        <p:sp>
          <p:nvSpPr>
            <p:cNvPr id="176" name="직사각형 57"/>
            <p:cNvSpPr/>
            <p:nvPr/>
          </p:nvSpPr>
          <p:spPr>
            <a:xfrm>
              <a:off x="2304000" y="268416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사용자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79" name="직사각형 58"/>
            <p:cNvSpPr/>
            <p:nvPr/>
          </p:nvSpPr>
          <p:spPr>
            <a:xfrm>
              <a:off x="2304000" y="575424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상품 리스트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80" name="직사각형 59"/>
            <p:cNvSpPr/>
            <p:nvPr/>
          </p:nvSpPr>
          <p:spPr>
            <a:xfrm>
              <a:off x="4051440" y="266220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마이 페이지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81" name="직사각형 60"/>
            <p:cNvSpPr/>
            <p:nvPr/>
          </p:nvSpPr>
          <p:spPr>
            <a:xfrm>
              <a:off x="2304000" y="440640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메인 페이지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82" name="직사각형 61"/>
            <p:cNvSpPr/>
            <p:nvPr/>
          </p:nvSpPr>
          <p:spPr>
            <a:xfrm>
              <a:off x="10678320" y="2718000"/>
              <a:ext cx="1079640" cy="500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관리자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83" name="직사각형 62"/>
            <p:cNvSpPr/>
            <p:nvPr/>
          </p:nvSpPr>
          <p:spPr>
            <a:xfrm>
              <a:off x="5970960" y="213372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수혜자 신청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84" name="직사각형 63"/>
            <p:cNvSpPr/>
            <p:nvPr/>
          </p:nvSpPr>
          <p:spPr>
            <a:xfrm>
              <a:off x="8657640" y="213372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수혜자 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신청 승인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85" name="직사각형 64"/>
            <p:cNvSpPr/>
            <p:nvPr/>
          </p:nvSpPr>
          <p:spPr>
            <a:xfrm>
              <a:off x="7314480" y="323604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나눔 하기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신청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86" name="직사각형 65"/>
            <p:cNvSpPr/>
            <p:nvPr/>
          </p:nvSpPr>
          <p:spPr>
            <a:xfrm>
              <a:off x="5970960" y="323604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주문 내역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cxnSp>
          <p:nvCxnSpPr>
            <p:cNvPr id="187" name="직선 화살표 연결선 66"/>
            <p:cNvCxnSpPr/>
            <p:nvPr/>
          </p:nvCxnSpPr>
          <p:spPr>
            <a:xfrm>
              <a:off x="3384000" y="2934360"/>
              <a:ext cx="66744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8" name="연결선: 꺾임 67"/>
            <p:cNvCxnSpPr>
              <a:stCxn id="180" idx="3"/>
              <a:endCxn id="183" idx="1"/>
            </p:cNvCxnSpPr>
            <p:nvPr/>
          </p:nvCxnSpPr>
          <p:spPr>
            <a:xfrm flipV="1">
              <a:off x="5131080" y="2403360"/>
              <a:ext cx="840240" cy="528840"/>
            </a:xfrm>
            <a:prstGeom prst="bentConnector3">
              <a:avLst>
                <a:gd name="adj1" fmla="val 50021"/>
              </a:avLst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9" name="직선 화살표 연결선 68"/>
            <p:cNvCxnSpPr>
              <a:stCxn id="183" idx="3"/>
              <a:endCxn id="184" idx="1"/>
            </p:cNvCxnSpPr>
            <p:nvPr/>
          </p:nvCxnSpPr>
          <p:spPr>
            <a:xfrm>
              <a:off x="7050600" y="2403360"/>
              <a:ext cx="160740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90" name="연결선: 꺾임 69"/>
            <p:cNvCxnSpPr>
              <a:stCxn id="182" idx="1"/>
              <a:endCxn id="184" idx="3"/>
            </p:cNvCxnSpPr>
            <p:nvPr/>
          </p:nvCxnSpPr>
          <p:spPr>
            <a:xfrm rot="10800000">
              <a:off x="9737280" y="2403000"/>
              <a:ext cx="941400" cy="5652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0000"/>
              </a:solidFill>
              <a:tailEnd type="triangle" w="med" len="med"/>
            </a:ln>
          </p:spPr>
        </p:cxnSp>
        <p:sp>
          <p:nvSpPr>
            <p:cNvPr id="191" name="직사각형 70"/>
            <p:cNvSpPr/>
            <p:nvPr/>
          </p:nvSpPr>
          <p:spPr>
            <a:xfrm>
              <a:off x="4008240" y="575424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상품 상세 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페이지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cxnSp>
          <p:nvCxnSpPr>
            <p:cNvPr id="192" name="연결선: 꺾임 71"/>
            <p:cNvCxnSpPr>
              <a:stCxn id="180" idx="3"/>
              <a:endCxn id="186" idx="1"/>
            </p:cNvCxnSpPr>
            <p:nvPr/>
          </p:nvCxnSpPr>
          <p:spPr>
            <a:xfrm>
              <a:off x="5131080" y="2931840"/>
              <a:ext cx="840240" cy="574200"/>
            </a:xfrm>
            <a:prstGeom prst="bentConnector3">
              <a:avLst>
                <a:gd name="adj1" fmla="val 50021"/>
              </a:avLst>
            </a:prstGeom>
            <a:ln>
              <a:solidFill>
                <a:srgbClr val="000000"/>
              </a:solidFill>
              <a:tailEnd type="triangle" w="med" len="med"/>
            </a:ln>
          </p:spPr>
        </p:cxnSp>
        <p:sp>
          <p:nvSpPr>
            <p:cNvPr id="193" name="직사각형 72"/>
            <p:cNvSpPr/>
            <p:nvPr/>
          </p:nvSpPr>
          <p:spPr>
            <a:xfrm>
              <a:off x="8657640" y="323604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나눔 상품 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검수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cxnSp>
          <p:nvCxnSpPr>
            <p:cNvPr id="194" name="연결선: 꺾임 73"/>
            <p:cNvCxnSpPr>
              <a:stCxn id="182" idx="1"/>
              <a:endCxn id="193" idx="3"/>
            </p:cNvCxnSpPr>
            <p:nvPr/>
          </p:nvCxnSpPr>
          <p:spPr>
            <a:xfrm rot="10800000" flipV="1">
              <a:off x="9737280" y="2967840"/>
              <a:ext cx="941400" cy="5378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95" name="직선 화살표 연결선 74"/>
            <p:cNvCxnSpPr>
              <a:stCxn id="186" idx="3"/>
              <a:endCxn id="185" idx="1"/>
            </p:cNvCxnSpPr>
            <p:nvPr/>
          </p:nvCxnSpPr>
          <p:spPr>
            <a:xfrm>
              <a:off x="7050600" y="3505680"/>
              <a:ext cx="26424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96" name="직선 화살표 연결선 75"/>
            <p:cNvCxnSpPr>
              <a:stCxn id="185" idx="3"/>
              <a:endCxn id="193" idx="1"/>
            </p:cNvCxnSpPr>
            <p:nvPr/>
          </p:nvCxnSpPr>
          <p:spPr>
            <a:xfrm>
              <a:off x="8394120" y="3505680"/>
              <a:ext cx="26388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sp>
          <p:nvSpPr>
            <p:cNvPr id="197" name="직사각형 76"/>
            <p:cNvSpPr/>
            <p:nvPr/>
          </p:nvSpPr>
          <p:spPr>
            <a:xfrm>
              <a:off x="717840" y="466092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이미지 검색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98" name="직사각형 77"/>
            <p:cNvSpPr/>
            <p:nvPr/>
          </p:nvSpPr>
          <p:spPr>
            <a:xfrm>
              <a:off x="717840" y="376596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챗 봇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99" name="직사각형 78"/>
            <p:cNvSpPr/>
            <p:nvPr/>
          </p:nvSpPr>
          <p:spPr>
            <a:xfrm>
              <a:off x="5712480" y="615312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장바구니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00" name="직사각형 79"/>
            <p:cNvSpPr/>
            <p:nvPr/>
          </p:nvSpPr>
          <p:spPr>
            <a:xfrm>
              <a:off x="5970960" y="439056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나눔 페이지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01" name="직사각형 80"/>
            <p:cNvSpPr/>
            <p:nvPr/>
          </p:nvSpPr>
          <p:spPr>
            <a:xfrm>
              <a:off x="7314480" y="439056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나눔 상품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리스트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77" name="직사각형 81"/>
            <p:cNvSpPr/>
            <p:nvPr/>
          </p:nvSpPr>
          <p:spPr>
            <a:xfrm>
              <a:off x="6642720" y="135936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로그인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cxnSp>
          <p:nvCxnSpPr>
            <p:cNvPr id="202" name="연결선: 꺾임 83"/>
            <p:cNvCxnSpPr>
              <a:stCxn id="182" idx="0"/>
              <a:endCxn id="177" idx="3"/>
            </p:cNvCxnSpPr>
            <p:nvPr/>
          </p:nvCxnSpPr>
          <p:spPr>
            <a:xfrm rot="16200000" flipV="1">
              <a:off x="8925840" y="425520"/>
              <a:ext cx="1089360" cy="3495960"/>
            </a:xfrm>
            <a:prstGeom prst="bentConnector2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03" name="직선 화살표 연결선 84"/>
            <p:cNvCxnSpPr>
              <a:stCxn id="176" idx="2"/>
              <a:endCxn id="181" idx="0"/>
            </p:cNvCxnSpPr>
            <p:nvPr/>
          </p:nvCxnSpPr>
          <p:spPr>
            <a:xfrm>
              <a:off x="2843640" y="3223800"/>
              <a:ext cx="360" cy="11829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04" name="직선 화살표 연결선 85"/>
            <p:cNvCxnSpPr>
              <a:stCxn id="181" idx="2"/>
              <a:endCxn id="179" idx="0"/>
            </p:cNvCxnSpPr>
            <p:nvPr/>
          </p:nvCxnSpPr>
          <p:spPr>
            <a:xfrm>
              <a:off x="2843640" y="4946040"/>
              <a:ext cx="360" cy="8085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05" name="직선 화살표 연결선 86"/>
            <p:cNvCxnSpPr>
              <a:stCxn id="179" idx="3"/>
              <a:endCxn id="191" idx="1"/>
            </p:cNvCxnSpPr>
            <p:nvPr/>
          </p:nvCxnSpPr>
          <p:spPr>
            <a:xfrm>
              <a:off x="3383640" y="6023880"/>
              <a:ext cx="62496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06" name="직선 화살표 연결선 87"/>
            <p:cNvCxnSpPr>
              <a:stCxn id="181" idx="3"/>
              <a:endCxn id="200" idx="1"/>
            </p:cNvCxnSpPr>
            <p:nvPr/>
          </p:nvCxnSpPr>
          <p:spPr>
            <a:xfrm flipV="1">
              <a:off x="3383640" y="4660200"/>
              <a:ext cx="2587680" cy="1620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07" name="연결선: 꺾임 88"/>
            <p:cNvCxnSpPr>
              <a:stCxn id="193" idx="2"/>
              <a:endCxn id="201" idx="0"/>
            </p:cNvCxnSpPr>
            <p:nvPr/>
          </p:nvCxnSpPr>
          <p:spPr>
            <a:xfrm rot="5400000">
              <a:off x="8218080" y="3411720"/>
              <a:ext cx="615240" cy="134352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0000"/>
              </a:solidFill>
              <a:tailEnd type="triangle" w="med" len="med"/>
            </a:ln>
          </p:spPr>
        </p:cxnSp>
        <p:sp>
          <p:nvSpPr>
            <p:cNvPr id="208" name="직사각형 89"/>
            <p:cNvSpPr/>
            <p:nvPr/>
          </p:nvSpPr>
          <p:spPr>
            <a:xfrm>
              <a:off x="8657640" y="439056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나눔 받기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신청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09" name="직사각형 90"/>
            <p:cNvSpPr/>
            <p:nvPr/>
          </p:nvSpPr>
          <p:spPr>
            <a:xfrm>
              <a:off x="5712480" y="530820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구매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cxnSp>
          <p:nvCxnSpPr>
            <p:cNvPr id="210" name="직선 화살표 연결선 91"/>
            <p:cNvCxnSpPr>
              <a:stCxn id="200" idx="3"/>
              <a:endCxn id="201" idx="1"/>
            </p:cNvCxnSpPr>
            <p:nvPr/>
          </p:nvCxnSpPr>
          <p:spPr>
            <a:xfrm>
              <a:off x="7050600" y="4660200"/>
              <a:ext cx="26424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11" name="직선 화살표 연결선 92"/>
            <p:cNvCxnSpPr>
              <a:stCxn id="201" idx="3"/>
              <a:endCxn id="208" idx="1"/>
            </p:cNvCxnSpPr>
            <p:nvPr/>
          </p:nvCxnSpPr>
          <p:spPr>
            <a:xfrm>
              <a:off x="8394120" y="4660200"/>
              <a:ext cx="26388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12" name="연결선: 꺾임 93"/>
            <p:cNvCxnSpPr>
              <a:stCxn id="191" idx="3"/>
              <a:endCxn id="199" idx="1"/>
            </p:cNvCxnSpPr>
            <p:nvPr/>
          </p:nvCxnSpPr>
          <p:spPr>
            <a:xfrm>
              <a:off x="5087880" y="6023880"/>
              <a:ext cx="624960" cy="399240"/>
            </a:xfrm>
            <a:prstGeom prst="bentConnector3">
              <a:avLst>
                <a:gd name="adj1" fmla="val 50028"/>
              </a:avLst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13" name="연결선: 꺾임 94"/>
            <p:cNvCxnSpPr>
              <a:stCxn id="191" idx="3"/>
              <a:endCxn id="209" idx="1"/>
            </p:cNvCxnSpPr>
            <p:nvPr/>
          </p:nvCxnSpPr>
          <p:spPr>
            <a:xfrm flipV="1">
              <a:off x="5087880" y="5577840"/>
              <a:ext cx="624960" cy="446400"/>
            </a:xfrm>
            <a:prstGeom prst="bentConnector3">
              <a:avLst>
                <a:gd name="adj1" fmla="val 50028"/>
              </a:avLst>
            </a:prstGeom>
            <a:ln>
              <a:solidFill>
                <a:srgbClr val="000000"/>
              </a:solidFill>
              <a:tailEnd type="triangle" w="med" len="med"/>
            </a:ln>
          </p:spPr>
        </p:cxnSp>
        <p:sp>
          <p:nvSpPr>
            <p:cNvPr id="214" name="직사각형 95"/>
            <p:cNvSpPr/>
            <p:nvPr/>
          </p:nvSpPr>
          <p:spPr>
            <a:xfrm>
              <a:off x="727560" y="2686320"/>
              <a:ext cx="1079640" cy="53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적립금 사용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cxnSp>
          <p:nvCxnSpPr>
            <p:cNvPr id="215" name="직선 연결선 4"/>
            <p:cNvCxnSpPr>
              <a:stCxn id="214" idx="3"/>
              <a:endCxn id="176" idx="1"/>
            </p:cNvCxnSpPr>
            <p:nvPr/>
          </p:nvCxnSpPr>
          <p:spPr>
            <a:xfrm flipV="1">
              <a:off x="1807200" y="2953800"/>
              <a:ext cx="497160" cy="252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</p:grpSp>
      <p:sp>
        <p:nvSpPr>
          <p:cNvPr id="216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17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18" name="TextBox 98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19" name="TextBox 99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20" name="TextBox 100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그림 4"/>
          <p:cNvPicPr/>
          <p:nvPr/>
        </p:nvPicPr>
        <p:blipFill>
          <a:blip r:embed="rId2"/>
          <a:stretch/>
        </p:blipFill>
        <p:spPr>
          <a:xfrm>
            <a:off x="225720" y="1248840"/>
            <a:ext cx="11404080" cy="5191200"/>
          </a:xfrm>
          <a:prstGeom prst="rect">
            <a:avLst/>
          </a:prstGeom>
          <a:ln w="0">
            <a:noFill/>
          </a:ln>
        </p:spPr>
      </p:pic>
      <p:sp>
        <p:nvSpPr>
          <p:cNvPr id="222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23" name="TextBox 12"/>
          <p:cNvSpPr/>
          <p:nvPr/>
        </p:nvSpPr>
        <p:spPr>
          <a:xfrm>
            <a:off x="3759867" y="27612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2A3B19"/>
                </a:solidFill>
                <a:latin typeface="맑은 고딕"/>
              </a:rPr>
              <a:t>ERD</a:t>
            </a:r>
            <a:endParaRPr lang="en-US" sz="32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24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25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26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27" name="TextBox 24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28" name="TextBox 25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29" name="TextBox 26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12"/>
          <p:cNvSpPr/>
          <p:nvPr/>
        </p:nvSpPr>
        <p:spPr>
          <a:xfrm>
            <a:off x="3733560" y="49212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수행절차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31" name="AutoShape 17"/>
          <p:cNvSpPr/>
          <p:nvPr/>
        </p:nvSpPr>
        <p:spPr>
          <a:xfrm flipV="1">
            <a:off x="3044880" y="0"/>
            <a:ext cx="5400" cy="141012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32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33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34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35" name="TextBox 26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36" name="TextBox 27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37" name="TextBox 28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graphicFrame>
        <p:nvGraphicFramePr>
          <p:cNvPr id="238" name="표 4"/>
          <p:cNvGraphicFramePr/>
          <p:nvPr>
            <p:extLst>
              <p:ext uri="{D42A27DB-BD31-4B8C-83A1-F6EECF244321}">
                <p14:modId xmlns:p14="http://schemas.microsoft.com/office/powerpoint/2010/main" val="3137533483"/>
              </p:ext>
            </p:extLst>
          </p:nvPr>
        </p:nvGraphicFramePr>
        <p:xfrm>
          <a:off x="673920" y="1521360"/>
          <a:ext cx="11022840" cy="5289480"/>
        </p:xfrm>
        <a:graphic>
          <a:graphicData uri="http://schemas.openxmlformats.org/drawingml/2006/table">
            <a:tbl>
              <a:tblPr/>
              <a:tblGrid>
                <a:gridCol w="103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3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1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28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구분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기간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활동 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비고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88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기획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6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30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) ~ 7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•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아이디어 기획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•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프로젝트 핵심 객체 도출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•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개별 역할 분담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참고 사이트</a:t>
                      </a: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: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무신사</a:t>
                      </a: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쿠팡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88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설계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토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) ~ 7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8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•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핵심 페이지 </a:t>
                      </a:r>
                      <a:r>
                        <a:rPr lang="ko-KR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목업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제작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• DB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도메인 설계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•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샘플 코드 작성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Figma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이용한 페이지 </a:t>
                      </a:r>
                      <a:r>
                        <a:rPr lang="ko-KR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목업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ERD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이용한 핵심 객체 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관계 시각화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056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구현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9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) ~ 7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20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• MVP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우선 개발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•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외부 </a:t>
                      </a: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를 활용한 로그인</a:t>
                      </a: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결제수단</a:t>
                      </a: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위치기반 서비스 구현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•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챗봇 기반의 사용자 편의 기능 제공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Security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와 상품 구매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나눔 상품 등록 </a:t>
                      </a:r>
                      <a:r>
                        <a:rPr lang="ko-KR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등과 같은 </a:t>
                      </a:r>
                      <a:r>
                        <a:rPr lang="ko-KR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핵심 기능을 구현</a:t>
                      </a:r>
                      <a:r>
                        <a:rPr lang="en-US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후 외부 </a:t>
                      </a:r>
                      <a:r>
                        <a:rPr lang="en-US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활용해 </a:t>
                      </a:r>
                      <a:r>
                        <a:rPr lang="en-US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KakaoLogin</a:t>
                      </a:r>
                      <a:r>
                        <a:rPr lang="ko-KR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을 사용한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소셜 로그인</a:t>
                      </a:r>
                      <a:r>
                        <a:rPr lang="en-US" sz="12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en-US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KakaoMap</a:t>
                      </a:r>
                      <a:r>
                        <a:rPr lang="ko-KR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을 통한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주소지 설정</a:t>
                      </a:r>
                      <a:r>
                        <a:rPr lang="en-US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en-US" sz="1200" b="1" strike="noStrike" spc="-1" dirty="0" err="1">
                          <a:solidFill>
                            <a:schemeClr val="dk1"/>
                          </a:solidFill>
                          <a:latin typeface="맑은 고딕"/>
                        </a:rPr>
                        <a:t>PayOne</a:t>
                      </a:r>
                      <a:r>
                        <a:rPr lang="ko-KR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을 사용한 카카오페이</a:t>
                      </a:r>
                      <a:r>
                        <a:rPr lang="en-US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토스페이 </a:t>
                      </a:r>
                      <a:r>
                        <a:rPr lang="ko-KR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결제수단 구현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LangChain</a:t>
                      </a:r>
                      <a:r>
                        <a:rPr lang="ko-KR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과 </a:t>
                      </a:r>
                      <a:r>
                        <a:rPr lang="en-US" sz="1200" b="1" strike="noStrike" spc="-1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OpenAI</a:t>
                      </a:r>
                      <a:r>
                        <a:rPr lang="en-US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API </a:t>
                      </a:r>
                      <a:r>
                        <a:rPr lang="ko-KR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기반의 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음성 및 텍스트 인터페이스</a:t>
                      </a:r>
                      <a:r>
                        <a:rPr lang="ko-KR" sz="11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통해 사용자와의 자연스러운 상호작용 구현</a:t>
                      </a:r>
                      <a:endParaRPr lang="en-US" sz="11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3880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최종 구현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7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21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) ~7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월 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25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sz="14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•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디버깅 및 </a:t>
                      </a: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UI/UX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개선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en-US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• </a:t>
                      </a:r>
                      <a:r>
                        <a:rPr lang="ko-KR" sz="1200" b="1" strike="noStrike" spc="-1">
                          <a:solidFill>
                            <a:schemeClr val="dk1"/>
                          </a:solidFill>
                          <a:latin typeface="맑은 고딕"/>
                        </a:rPr>
                        <a:t>추가 기능 구현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사용자 </a:t>
                      </a:r>
                      <a:r>
                        <a:rPr lang="ko-KR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신체정보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통한 상품 추천 </a:t>
                      </a:r>
                      <a:r>
                        <a:rPr lang="ko-KR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서비스 구현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ko-KR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편의성</a:t>
                      </a:r>
                      <a:r>
                        <a:rPr lang="en-US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접근성</a:t>
                      </a:r>
                      <a:r>
                        <a:rPr lang="en-US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200" b="1" strike="noStrike" spc="-1" dirty="0">
                          <a:solidFill>
                            <a:srgbClr val="FF0000"/>
                          </a:solidFill>
                          <a:latin typeface="맑은 고딕"/>
                        </a:rPr>
                        <a:t>반응성</a:t>
                      </a: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을 종합적으로 고려한 </a:t>
                      </a:r>
                      <a:r>
                        <a:rPr lang="en-US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UI/UX 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 algn="l" defTabSz="914400">
                        <a:lnSpc>
                          <a:spcPct val="150000"/>
                        </a:lnSpc>
                      </a:pPr>
                      <a:r>
                        <a:rPr lang="ko-KR" sz="1200" b="1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전면 개편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직사각형 59"/>
          <p:cNvSpPr/>
          <p:nvPr/>
        </p:nvSpPr>
        <p:spPr>
          <a:xfrm>
            <a:off x="1597680" y="4824720"/>
            <a:ext cx="8769240" cy="19155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grpSp>
        <p:nvGrpSpPr>
          <p:cNvPr id="240" name="그룹 60"/>
          <p:cNvGrpSpPr/>
          <p:nvPr/>
        </p:nvGrpSpPr>
        <p:grpSpPr>
          <a:xfrm>
            <a:off x="1597680" y="1418040"/>
            <a:ext cx="8769240" cy="3299040"/>
            <a:chOff x="1597680" y="1418040"/>
            <a:chExt cx="8769240" cy="3299040"/>
          </a:xfrm>
        </p:grpSpPr>
        <p:sp>
          <p:nvSpPr>
            <p:cNvPr id="241" name="직사각형 57"/>
            <p:cNvSpPr/>
            <p:nvPr/>
          </p:nvSpPr>
          <p:spPr>
            <a:xfrm>
              <a:off x="1597680" y="1418040"/>
              <a:ext cx="8769240" cy="15955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  <p:sp>
          <p:nvSpPr>
            <p:cNvPr id="242" name="직사각형 58"/>
            <p:cNvSpPr/>
            <p:nvPr/>
          </p:nvSpPr>
          <p:spPr>
            <a:xfrm>
              <a:off x="1597680" y="3121560"/>
              <a:ext cx="8769240" cy="15955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맑은 고딕"/>
              </a:endParaRPr>
            </a:p>
          </p:txBody>
        </p:sp>
      </p:grpSp>
      <p:grpSp>
        <p:nvGrpSpPr>
          <p:cNvPr id="243" name="그룹 56"/>
          <p:cNvGrpSpPr/>
          <p:nvPr/>
        </p:nvGrpSpPr>
        <p:grpSpPr>
          <a:xfrm>
            <a:off x="1824840" y="1937520"/>
            <a:ext cx="8949960" cy="4644720"/>
            <a:chOff x="1824840" y="1937520"/>
            <a:chExt cx="8949960" cy="4644720"/>
          </a:xfrm>
        </p:grpSpPr>
        <p:sp>
          <p:nvSpPr>
            <p:cNvPr id="244" name="직사각형 29"/>
            <p:cNvSpPr/>
            <p:nvPr/>
          </p:nvSpPr>
          <p:spPr>
            <a:xfrm>
              <a:off x="1824840" y="1937520"/>
              <a:ext cx="113292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App.js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45" name="직사각형 30"/>
            <p:cNvSpPr/>
            <p:nvPr/>
          </p:nvSpPr>
          <p:spPr>
            <a:xfrm>
              <a:off x="3562920" y="1937520"/>
              <a:ext cx="113292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Root.js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46" name="직사각형 31"/>
            <p:cNvSpPr/>
            <p:nvPr/>
          </p:nvSpPr>
          <p:spPr>
            <a:xfrm>
              <a:off x="5300640" y="1937520"/>
              <a:ext cx="113292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Sharing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Router.js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47" name="직사각형 32"/>
            <p:cNvSpPr/>
            <p:nvPr/>
          </p:nvSpPr>
          <p:spPr>
            <a:xfrm>
              <a:off x="7035480" y="1937520"/>
              <a:ext cx="121248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ShareRequestPage.js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48" name="직사각형 33"/>
            <p:cNvSpPr/>
            <p:nvPr/>
          </p:nvSpPr>
          <p:spPr>
            <a:xfrm>
              <a:off x="8849880" y="1937520"/>
              <a:ext cx="121248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ShareRequestComponent.js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cxnSp>
          <p:nvCxnSpPr>
            <p:cNvPr id="249" name="직선 화살표 연결선 34"/>
            <p:cNvCxnSpPr>
              <a:stCxn id="244" idx="3"/>
              <a:endCxn id="245" idx="1"/>
            </p:cNvCxnSpPr>
            <p:nvPr/>
          </p:nvCxnSpPr>
          <p:spPr>
            <a:xfrm>
              <a:off x="2957760" y="2208600"/>
              <a:ext cx="60552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50" name="직선 화살표 연결선 35"/>
            <p:cNvCxnSpPr>
              <a:stCxn id="245" idx="3"/>
              <a:endCxn id="246" idx="1"/>
            </p:cNvCxnSpPr>
            <p:nvPr/>
          </p:nvCxnSpPr>
          <p:spPr>
            <a:xfrm>
              <a:off x="4695840" y="2208600"/>
              <a:ext cx="60516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51" name="직선 화살표 연결선 36"/>
            <p:cNvCxnSpPr>
              <a:stCxn id="246" idx="3"/>
              <a:endCxn id="247" idx="1"/>
            </p:cNvCxnSpPr>
            <p:nvPr/>
          </p:nvCxnSpPr>
          <p:spPr>
            <a:xfrm>
              <a:off x="6433560" y="2208600"/>
              <a:ext cx="60228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52" name="직선 화살표 연결선 37"/>
            <p:cNvCxnSpPr>
              <a:stCxn id="247" idx="3"/>
              <a:endCxn id="248" idx="1"/>
            </p:cNvCxnSpPr>
            <p:nvPr/>
          </p:nvCxnSpPr>
          <p:spPr>
            <a:xfrm>
              <a:off x="8247960" y="2208600"/>
              <a:ext cx="60228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sp>
          <p:nvSpPr>
            <p:cNvPr id="253" name="직사각형 38"/>
            <p:cNvSpPr/>
            <p:nvPr/>
          </p:nvSpPr>
          <p:spPr>
            <a:xfrm>
              <a:off x="7631640" y="3765960"/>
              <a:ext cx="243540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DontionAPI =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async (donationDTO, images)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cxnSp>
          <p:nvCxnSpPr>
            <p:cNvPr id="254" name="직선 화살표 연결선 39"/>
            <p:cNvCxnSpPr>
              <a:stCxn id="248" idx="2"/>
            </p:cNvCxnSpPr>
            <p:nvPr/>
          </p:nvCxnSpPr>
          <p:spPr>
            <a:xfrm>
              <a:off x="9456120" y="2480040"/>
              <a:ext cx="14760" cy="128628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sp>
          <p:nvSpPr>
            <p:cNvPr id="255" name="직사각형 40"/>
            <p:cNvSpPr/>
            <p:nvPr/>
          </p:nvSpPr>
          <p:spPr>
            <a:xfrm>
              <a:off x="8849880" y="5152680"/>
              <a:ext cx="121248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Donation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Controller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56" name="직사각형 41"/>
            <p:cNvSpPr/>
            <p:nvPr/>
          </p:nvSpPr>
          <p:spPr>
            <a:xfrm>
              <a:off x="6710760" y="5152680"/>
              <a:ext cx="121248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Donation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ServiceImpl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57" name="직사각형 42"/>
            <p:cNvSpPr/>
            <p:nvPr/>
          </p:nvSpPr>
          <p:spPr>
            <a:xfrm>
              <a:off x="4303440" y="5152680"/>
              <a:ext cx="148104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Donation Product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Repository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58" name="직사각형 43"/>
            <p:cNvSpPr/>
            <p:nvPr/>
          </p:nvSpPr>
          <p:spPr>
            <a:xfrm>
              <a:off x="2194200" y="5152680"/>
              <a:ext cx="121248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DB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59" name="직사각형 44"/>
            <p:cNvSpPr/>
            <p:nvPr/>
          </p:nvSpPr>
          <p:spPr>
            <a:xfrm>
              <a:off x="4443120" y="6039720"/>
              <a:ext cx="121248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JPA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60" name="직사각형 45"/>
            <p:cNvSpPr/>
            <p:nvPr/>
          </p:nvSpPr>
          <p:spPr>
            <a:xfrm>
              <a:off x="6710760" y="6039720"/>
              <a:ext cx="1212480" cy="542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lumMod val="95000"/>
                  <a:lumOff val="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Donation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Service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cxnSp>
          <p:nvCxnSpPr>
            <p:cNvPr id="261" name="직선 화살표 연결선 46"/>
            <p:cNvCxnSpPr>
              <a:endCxn id="255" idx="0"/>
            </p:cNvCxnSpPr>
            <p:nvPr/>
          </p:nvCxnSpPr>
          <p:spPr>
            <a:xfrm>
              <a:off x="9456120" y="4296240"/>
              <a:ext cx="360" cy="85680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62" name="직선 화살표 연결선 47"/>
            <p:cNvCxnSpPr>
              <a:stCxn id="255" idx="1"/>
              <a:endCxn id="256" idx="3"/>
            </p:cNvCxnSpPr>
            <p:nvPr/>
          </p:nvCxnSpPr>
          <p:spPr>
            <a:xfrm flipH="1">
              <a:off x="7923240" y="5423760"/>
              <a:ext cx="92700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63" name="직선 화살표 연결선 48"/>
            <p:cNvCxnSpPr>
              <a:stCxn id="256" idx="1"/>
              <a:endCxn id="257" idx="3"/>
            </p:cNvCxnSpPr>
            <p:nvPr/>
          </p:nvCxnSpPr>
          <p:spPr>
            <a:xfrm flipH="1">
              <a:off x="5784480" y="5423760"/>
              <a:ext cx="92664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64" name="직선 화살표 연결선 49"/>
            <p:cNvCxnSpPr>
              <a:stCxn id="257" idx="1"/>
              <a:endCxn id="258" idx="3"/>
            </p:cNvCxnSpPr>
            <p:nvPr/>
          </p:nvCxnSpPr>
          <p:spPr>
            <a:xfrm flipH="1">
              <a:off x="3406680" y="5423760"/>
              <a:ext cx="897120" cy="36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265" name="직선 연결선 50"/>
            <p:cNvCxnSpPr>
              <a:stCxn id="257" idx="2"/>
              <a:endCxn id="259" idx="0"/>
            </p:cNvCxnSpPr>
            <p:nvPr/>
          </p:nvCxnSpPr>
          <p:spPr>
            <a:xfrm>
              <a:off x="5043960" y="5695200"/>
              <a:ext cx="5760" cy="3448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cxnSp>
          <p:nvCxnSpPr>
            <p:cNvPr id="266" name="직선 연결선 51"/>
            <p:cNvCxnSpPr>
              <a:stCxn id="256" idx="2"/>
              <a:endCxn id="260" idx="0"/>
            </p:cNvCxnSpPr>
            <p:nvPr/>
          </p:nvCxnSpPr>
          <p:spPr>
            <a:xfrm>
              <a:off x="7317000" y="5695200"/>
              <a:ext cx="360" cy="344880"/>
            </a:xfrm>
            <a:prstGeom prst="straightConnector1">
              <a:avLst/>
            </a:prstGeom>
            <a:ln>
              <a:solidFill>
                <a:srgbClr val="000000"/>
              </a:solidFill>
            </a:ln>
          </p:spPr>
        </p:cxnSp>
        <p:sp>
          <p:nvSpPr>
            <p:cNvPr id="267" name="직사각형 52"/>
            <p:cNvSpPr/>
            <p:nvPr/>
          </p:nvSpPr>
          <p:spPr>
            <a:xfrm>
              <a:off x="9930240" y="3329280"/>
              <a:ext cx="844560" cy="26172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800" b="1" strike="noStrike" spc="-1">
                  <a:solidFill>
                    <a:schemeClr val="lt1"/>
                  </a:solidFill>
                  <a:latin typeface="맑은 고딕"/>
                </a:rPr>
                <a:t>POST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68" name="직사각형 53"/>
            <p:cNvSpPr/>
            <p:nvPr/>
          </p:nvSpPr>
          <p:spPr>
            <a:xfrm>
              <a:off x="5846400" y="4914000"/>
              <a:ext cx="823320" cy="37404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1050" b="1" strike="noStrike" spc="-1">
                  <a:solidFill>
                    <a:schemeClr val="lt1"/>
                  </a:solidFill>
                  <a:latin typeface="맑은 고딕"/>
                </a:rPr>
                <a:t>DTO to Entity</a:t>
              </a:r>
              <a:endParaRPr lang="en-US" sz="105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69" name="TextBox 4"/>
            <p:cNvSpPr/>
            <p:nvPr/>
          </p:nvSpPr>
          <p:spPr>
            <a:xfrm>
              <a:off x="1835640" y="3497760"/>
              <a:ext cx="2339280" cy="27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200" b="1" strike="noStrike" spc="-1">
                  <a:solidFill>
                    <a:schemeClr val="dk1"/>
                  </a:solidFill>
                  <a:latin typeface="맑은 고딕"/>
                </a:rPr>
                <a:t>Axios</a:t>
              </a:r>
              <a:r>
                <a:rPr lang="ko-KR" sz="1200" b="1" strike="noStrike" spc="-1">
                  <a:solidFill>
                    <a:schemeClr val="dk1"/>
                  </a:solidFill>
                  <a:latin typeface="맑은 고딕"/>
                </a:rPr>
                <a:t>라이브러리 사용</a:t>
              </a:r>
              <a:endParaRPr lang="en-US" sz="12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270" name="TextBox 12"/>
          <p:cNvSpPr/>
          <p:nvPr/>
        </p:nvSpPr>
        <p:spPr>
          <a:xfrm>
            <a:off x="4019040" y="378000"/>
            <a:ext cx="6182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200" b="1" strike="noStrike" spc="-1">
                <a:solidFill>
                  <a:srgbClr val="2A3B19"/>
                </a:solidFill>
                <a:latin typeface="맑은 고딕"/>
              </a:rPr>
              <a:t>나눔 상품 등록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1" name="AutoShape 17"/>
          <p:cNvSpPr/>
          <p:nvPr/>
        </p:nvSpPr>
        <p:spPr>
          <a:xfrm flipV="1">
            <a:off x="3474720" y="0"/>
            <a:ext cx="360" cy="957240"/>
          </a:xfrm>
          <a:prstGeom prst="line">
            <a:avLst/>
          </a:prstGeom>
          <a:ln w="9525">
            <a:solidFill>
              <a:srgbClr val="000000"/>
            </a:solidFill>
            <a:round/>
            <a:headEnd type="diamond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72" name="Freeform 4"/>
          <p:cNvSpPr/>
          <p:nvPr/>
        </p:nvSpPr>
        <p:spPr>
          <a:xfrm>
            <a:off x="225720" y="145080"/>
            <a:ext cx="1182600" cy="1150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1150920"/>
              <a:gd name="textAreaBottom" fmla="*/ 1151280 h 1150920"/>
            </a:gdLst>
            <a:ahLst/>
            <a:cxnLst/>
            <a:rect l="textAreaLeft" t="textAreaTop" r="textAreaRight" b="textAreaBottom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9BEA9">
              <a:alpha val="6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73" name="Freeform 7"/>
          <p:cNvSpPr/>
          <p:nvPr/>
        </p:nvSpPr>
        <p:spPr>
          <a:xfrm>
            <a:off x="363600" y="276120"/>
            <a:ext cx="914040" cy="888840"/>
          </a:xfrm>
          <a:custGeom>
            <a:avLst/>
            <a:gdLst>
              <a:gd name="textAreaLeft" fmla="*/ 0 w 914040"/>
              <a:gd name="textAreaRight" fmla="*/ 914400 w 914040"/>
              <a:gd name="textAreaTop" fmla="*/ 0 h 888840"/>
              <a:gd name="textAreaBottom" fmla="*/ 889200 h 888840"/>
            </a:gdLst>
            <a:ahLst/>
            <a:cxnLst/>
            <a:rect l="textAreaLeft" t="textAreaTop" r="textAreaRight" b="textAreaBottom"/>
            <a:pathLst>
              <a:path w="6350000" h="6349975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4" name="Freeform 8"/>
          <p:cNvSpPr/>
          <p:nvPr/>
        </p:nvSpPr>
        <p:spPr>
          <a:xfrm>
            <a:off x="527760" y="452160"/>
            <a:ext cx="578520" cy="536400"/>
          </a:xfrm>
          <a:custGeom>
            <a:avLst/>
            <a:gdLst>
              <a:gd name="textAreaLeft" fmla="*/ 0 w 578520"/>
              <a:gd name="textAreaRight" fmla="*/ 578880 w 578520"/>
              <a:gd name="textAreaTop" fmla="*/ 0 h 536400"/>
              <a:gd name="textAreaBottom" fmla="*/ 536760 h 536400"/>
            </a:gdLst>
            <a:ahLst/>
            <a:cxnLst/>
            <a:rect l="textAreaLeft" t="textAreaTop" r="textAreaRight" b="textAreaBottom"/>
            <a:pathLst>
              <a:path w="2072369" h="1974403">
                <a:moveTo>
                  <a:pt x="0" y="0"/>
                </a:moveTo>
                <a:lnTo>
                  <a:pt x="2072370" y="0"/>
                </a:lnTo>
                <a:lnTo>
                  <a:pt x="2072370" y="1974403"/>
                </a:lnTo>
                <a:lnTo>
                  <a:pt x="0" y="1974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75" name="TextBox 20"/>
          <p:cNvSpPr/>
          <p:nvPr/>
        </p:nvSpPr>
        <p:spPr>
          <a:xfrm rot="20094600">
            <a:off x="22320" y="-9324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REDUCE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6" name="TextBox 21"/>
          <p:cNvSpPr/>
          <p:nvPr/>
        </p:nvSpPr>
        <p:spPr>
          <a:xfrm>
            <a:off x="225720" y="1076760"/>
            <a:ext cx="245700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REUSE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7" name="TextBox 22"/>
          <p:cNvSpPr/>
          <p:nvPr/>
        </p:nvSpPr>
        <p:spPr>
          <a:xfrm>
            <a:off x="968040" y="1076760"/>
            <a:ext cx="1714680" cy="303120"/>
          </a:xfrm>
          <a:prstGeom prst="rect">
            <a:avLst/>
          </a:prstGeom>
          <a:solidFill>
            <a:schemeClr val="accent6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400" b="0" strike="noStrike" spc="-1">
                <a:solidFill>
                  <a:schemeClr val="lt1"/>
                </a:solidFill>
                <a:latin typeface="맑은 고딕"/>
              </a:rPr>
              <a:t>RECYCLE</a:t>
            </a:r>
            <a:endParaRPr lang="en-US" sz="1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8" name="TextBox 62"/>
          <p:cNvSpPr/>
          <p:nvPr/>
        </p:nvSpPr>
        <p:spPr>
          <a:xfrm>
            <a:off x="-953280" y="3144600"/>
            <a:ext cx="609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3">
                    <a:lumMod val="75000"/>
                  </a:schemeClr>
                </a:solidFill>
                <a:latin typeface="맑은 고딕"/>
              </a:rPr>
              <a:t>API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9" name="TextBox 64"/>
          <p:cNvSpPr/>
          <p:nvPr/>
        </p:nvSpPr>
        <p:spPr>
          <a:xfrm>
            <a:off x="-850320" y="4795920"/>
            <a:ext cx="6433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chemeClr val="accent1">
                    <a:lumMod val="75000"/>
                  </a:schemeClr>
                </a:solidFill>
                <a:latin typeface="맑은 고딕"/>
              </a:rPr>
              <a:t>Back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80" name="TextBox 66"/>
          <p:cNvSpPr/>
          <p:nvPr/>
        </p:nvSpPr>
        <p:spPr>
          <a:xfrm>
            <a:off x="-850320" y="1417680"/>
            <a:ext cx="6433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rgbClr val="C00000"/>
                </a:solidFill>
                <a:latin typeface="맑은 고딕"/>
              </a:rPr>
              <a:t>Front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</a:majorFont>
      <a:minorFont>
        <a:latin typeface="맑은 고딕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</TotalTime>
  <Words>2028</Words>
  <Application>Microsoft Office PowerPoint</Application>
  <PresentationFormat>와이드스크린</PresentationFormat>
  <Paragraphs>508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34</vt:i4>
      </vt:variant>
    </vt:vector>
  </HeadingPairs>
  <TitlesOfParts>
    <vt:vector size="55" baseType="lpstr">
      <vt:lpstr>Garet</vt:lpstr>
      <vt:lpstr>Marcellus</vt:lpstr>
      <vt:lpstr>Noto Sans KR</vt:lpstr>
      <vt:lpstr>Segoe WPC</vt:lpstr>
      <vt:lpstr>맑은 고딕</vt:lpstr>
      <vt:lpstr>바탕</vt:lpstr>
      <vt:lpstr>Arial</vt:lpstr>
      <vt:lpstr>Consolas</vt:lpstr>
      <vt:lpstr>Symbol</vt:lpstr>
      <vt:lpstr>Wingdings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EZEN</dc:creator>
  <dc:description/>
  <cp:lastModifiedBy>EZEN</cp:lastModifiedBy>
  <cp:revision>43</cp:revision>
  <dcterms:created xsi:type="dcterms:W3CDTF">2025-07-28T06:50:30Z</dcterms:created>
  <dcterms:modified xsi:type="dcterms:W3CDTF">2025-07-30T23:51:58Z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36</vt:i4>
  </property>
</Properties>
</file>